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7.xml"/>
  <Override ContentType="application/vnd.openxmlformats-officedocument.drawingml.chart+xml" PartName="/ppt/charts/chart5.xml"/>
  <Override ContentType="application/vnd.openxmlformats-officedocument.drawingml.chart+xml" PartName="/ppt/charts/chart4.xml"/>
  <Override ContentType="application/vnd.openxmlformats-officedocument.drawingml.chart+xml" PartName="/ppt/charts/chart6.xml"/>
  <Override ContentType="application/vnd.openxmlformats-officedocument.drawingml.chart+xml" PartName="/ppt/charts/char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3" r:id="rId5"/>
    <p:sldMasterId id="214748366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Lst>
  <p:sldSz cy="6858000" cx="12192000"/>
  <p:notesSz cx="6858000" cy="9144000"/>
  <p:embeddedFontLst>
    <p:embeddedFont>
      <p:font typeface="Roboto Thin"/>
      <p:regular r:id="rId117"/>
      <p:bold r:id="rId118"/>
      <p:italic r:id="rId119"/>
      <p:boldItalic r:id="rId120"/>
    </p:embeddedFont>
    <p:embeddedFont>
      <p:font typeface="Roboto"/>
      <p:regular r:id="rId121"/>
      <p:bold r:id="rId122"/>
      <p:italic r:id="rId123"/>
      <p:boldItalic r:id="rId124"/>
    </p:embeddedFont>
    <p:embeddedFont>
      <p:font typeface="Roboto Medium"/>
      <p:regular r:id="rId125"/>
      <p:bold r:id="rId126"/>
      <p:italic r:id="rId127"/>
      <p:boldItalic r:id="rId128"/>
    </p:embeddedFont>
    <p:embeddedFont>
      <p:font typeface="Quattrocento Sans"/>
      <p:regular r:id="rId129"/>
      <p:bold r:id="rId130"/>
      <p:italic r:id="rId131"/>
      <p:boldItalic r:id="rId1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33" roundtripDataSignature="AMtx7miOyUx3pAqH8J9D9I0rF5CNhJnT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AD33CC-08D0-46B4-9658-329B268BAF7B}">
  <a:tblStyle styleId="{14AD33CC-08D0-46B4-9658-329B268BAF7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QuattrocentoSans-regular.fntdata"/><Relationship Id="rId128" Type="http://schemas.openxmlformats.org/officeDocument/2006/relationships/font" Target="fonts/RobotoMedium-boldItalic.fntdata"/><Relationship Id="rId127" Type="http://schemas.openxmlformats.org/officeDocument/2006/relationships/font" Target="fonts/RobotoMedium-italic.fntdata"/><Relationship Id="rId126" Type="http://schemas.openxmlformats.org/officeDocument/2006/relationships/font" Target="fonts/RobotoMedium-bold.fntdata"/><Relationship Id="rId26" Type="http://schemas.openxmlformats.org/officeDocument/2006/relationships/slide" Target="slides/slide19.xml"/><Relationship Id="rId121" Type="http://schemas.openxmlformats.org/officeDocument/2006/relationships/font" Target="fonts/Roboto-regular.fntdata"/><Relationship Id="rId25" Type="http://schemas.openxmlformats.org/officeDocument/2006/relationships/slide" Target="slides/slide18.xml"/><Relationship Id="rId120" Type="http://schemas.openxmlformats.org/officeDocument/2006/relationships/font" Target="fonts/RobotoThin-boldItalic.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RobotoMedium-regular.fntdata"/><Relationship Id="rId29" Type="http://schemas.openxmlformats.org/officeDocument/2006/relationships/slide" Target="slides/slide22.xml"/><Relationship Id="rId124" Type="http://schemas.openxmlformats.org/officeDocument/2006/relationships/font" Target="fonts/Roboto-boldItalic.fntdata"/><Relationship Id="rId123" Type="http://schemas.openxmlformats.org/officeDocument/2006/relationships/font" Target="fonts/Roboto-italic.fntdata"/><Relationship Id="rId122" Type="http://schemas.openxmlformats.org/officeDocument/2006/relationships/font" Target="fonts/Roboto-bold.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RobotoThin-bold.fntdata"/><Relationship Id="rId117" Type="http://schemas.openxmlformats.org/officeDocument/2006/relationships/font" Target="fonts/RobotoThin-regular.fntdata"/><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font" Target="fonts/RobotoThin-italic.fntdata"/><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2" Type="http://schemas.openxmlformats.org/officeDocument/2006/relationships/font" Target="fonts/QuattrocentoSans-boldItalic.fntdata"/><Relationship Id="rId131" Type="http://schemas.openxmlformats.org/officeDocument/2006/relationships/font" Target="fonts/QuattrocentoSans-italic.fntdata"/><Relationship Id="rId130" Type="http://schemas.openxmlformats.org/officeDocument/2006/relationships/font" Target="fonts/QuattrocentoSans-bold.fntdata"/><Relationship Id="rId133" Type="http://customschemas.google.com/relationships/presentationmetadata" Target="meta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mgr7\Documents\Career%20Accelerator\4.%20Employer%20Project\0.Client%20Data\csvs\Goal_General_Merge_Final.csv"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mgr7\Documents\Career%20Accelerator\4.%20Employer%20Project\Assignments\1.%20Presentation\goal_general_merge_analysi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mgr7\Documents\Career%20Accelerator\4.%20Employer%20Project\Assignments\1.%20Presentation\ggoals_final_analysi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mgr7\Documents\Career%20Accelerator\4.%20Employer%20Project\Assignments\1.%20Presentation\goal_general_merge_analysi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mgr7\Documents\Career%20Accelerator\4.%20Employer%20Project\Assignments\1.%20Presentation\goal_general_merge_analysi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mgr7\Documents\Career%20Accelerator\4.%20Employer%20Project\Assignments\1.%20Presentation\goal_general_merge_analysi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mgr7\Documents\Career%20Accelerator\4.%20Employer%20Project\Assignments\1.%20Presentation\goal_general_merge_analysis.xlsx" TargetMode="External"/></Relationships>
</file>

<file path=ppt/charts/chart1.xml><?xml version="1.0" encoding="utf-8"?>
<c:chartSpace xmlns:a="http://schemas.openxmlformats.org/drawingml/2006/main" xmlns:c="http://schemas.openxmlformats.org/drawingml/2006/chart" xmlns:cdr="http://schemas.openxmlformats.org/drawingml/2006/chartDrawing" xmlns:s="http://schemas.openxmlformats.org/officeDocument/2006/sharedTypes" xmlns:r="http://schemas.openxmlformats.org/officeDocument/2006/relationships">
  <c:date1904 val="0"/>
  <c:lang val="en-US"/>
  <c:roundedCorners val="0"/>
  <c:chart>
    <c:title>
      <c:tx>
        <c:rich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0" spcFirstLastPara="1" vert="horz" vertOverflow="ellipsis" wrap="square"/>
          <a:lstStyle/>
          <a:p>
            <a:pPr>
              <a:defRPr b="1" baseline="0" i="0" kern="1200" spc="0" strike="noStrike" sz="1400" u="none">
                <a:solidFill>
                  <a:schemeClr val="tx1"/>
                </a:solidFill>
                <a:uFillTx/>
                <a:latin typeface="+mn-lt"/>
                <a:ea typeface="+mn-ea"/>
                <a:cs typeface="+mn-cs"/>
              </a:defRPr>
            </a:pPr>
            <a:r>
              <a:rPr b="1" dirty="0" lang="en-GB">
                <a:solidFill>
                  <a:schemeClr val="tx1"/>
                </a:solidFill>
                <a:uFillTx/>
              </a:rPr>
              <a:t>Audience 1-3</a:t>
            </a:r>
            <a:r>
              <a:rPr b="1" baseline="0" dirty="0" lang="en-GB">
                <a:solidFill>
                  <a:schemeClr val="tx1"/>
                </a:solidFill>
                <a:uFillTx/>
              </a:rPr>
              <a:t> </a:t>
            </a:r>
            <a:r>
              <a:rPr b="1" dirty="0" lang="en-GB">
                <a:solidFill>
                  <a:schemeClr val="tx1"/>
                </a:solidFill>
                <a:uFillTx/>
              </a:rPr>
              <a:t>Share</a:t>
            </a:r>
            <a:r>
              <a:rPr b="1" baseline="0" dirty="0" lang="en-GB">
                <a:solidFill>
                  <a:schemeClr val="tx1"/>
                </a:solidFill>
                <a:uFillTx/>
              </a:rPr>
              <a:t> &amp; Number of Sessions  by Platform</a:t>
            </a:r>
            <a:endParaRPr b="1" dirty="0" lang="en-GB">
              <a:solidFill>
                <a:schemeClr val="tx1"/>
              </a:solidFill>
              <a:uFillTx/>
            </a:endParaRPr>
          </a:p>
        </c:rich>
      </c:tx>
      <c:layout>
        <c:manualLayout>
          <c:xMode val="edge"/>
          <c:yMode val="edge"/>
          <c:x val="0.153698286669453"/>
          <c:y val="0.0278357689631176"/>
        </c:manualLayout>
      </c:layout>
      <c:overlay val="0"/>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0" spcFirstLastPara="1" vert="horz" vertOverflow="ellipsis" wrap="square"/>
        <a:lstStyle/>
        <a:p>
          <a:pPr>
            <a:defRPr b="1" baseline="0" i="0" kern="1200" spc="0" strike="noStrike" sz="1400" u="none">
              <a:solidFill>
                <a:schemeClr val="tx1"/>
              </a:solidFill>
              <a:uFillTx/>
              <a:latin typeface="+mn-lt"/>
              <a:ea typeface="+mn-ea"/>
              <a:cs typeface="+mn-cs"/>
            </a:defRPr>
          </a:pPr>
          <a:endParaRPr lang="en-US">
            <a:uFillTx/>
          </a:endParaRPr>
        </a:p>
      </c:txPr>
    </c:title>
    <c:autoTitleDeleted val="0"/>
    <c:plotArea>
      <c:layout/>
      <c:barChart>
        <c:barDir val="col"/>
        <c:grouping val="percentStacked"/>
        <c:varyColors val="0"/>
        <c:ser>
          <c:idx val="0"/>
          <c:order val="0"/>
          <c:tx>
            <c:strRef>
              <c:f>Sheet2!$L$105</c:f>
              <c:strCache>
                <c:ptCount val="1"/>
                <c:pt idx="0">
                  <c:v>Domain Display</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bg1">
                <a:lumMod val="75000"/>
              </a:schemeClr>
            </a:solidFill>
            <a:ln>
              <a:noFill/>
            </a:ln>
            <a:effectLst/>
          </c:spPr>
          <c:invertIfNegative val="0"/>
          <c:cat>
            <c:strRef>
              <c:f>Sheet2!$M$104:$S$104</c:f>
              <c:strCache>
                <c:ptCount val="7"/>
                <c:pt idx="0">
                  <c:v>Apr</c:v>
                </c:pt>
                <c:pt idx="1">
                  <c:v>May</c:v>
                </c:pt>
                <c:pt idx="2">
                  <c:v>Jun</c:v>
                </c:pt>
                <c:pt idx="3">
                  <c:v>Jul</c:v>
                </c:pt>
                <c:pt idx="4">
                  <c:v>Aug</c:v>
                </c:pt>
                <c:pt idx="5">
                  <c:v>Sep</c:v>
                </c:pt>
                <c:pt idx="6">
                  <c:v>Oct</c:v>
                </c:pt>
              </c:strCache>
            </c:strRef>
          </c:cat>
          <c:val>
            <c:numRef>
              <c:f>Sheet2!$M$105:$S$105</c:f>
              <c:numCache>
                <c:formatCode>General</c:formatCode>
                <c:ptCount val="7"/>
                <c:pt idx="0">
                  <c:v>179</c:v>
                </c:pt>
                <c:pt idx="1">
                  <c:v>299</c:v>
                </c:pt>
                <c:pt idx="2">
                  <c:v>341</c:v>
                </c:pt>
                <c:pt idx="3">
                  <c:v>364</c:v>
                </c:pt>
                <c:pt idx="4">
                  <c:v>325</c:v>
                </c:pt>
                <c:pt idx="5">
                  <c:v>236</c:v>
                </c:pt>
                <c:pt idx="6">
                  <c:v>195</c:v>
                </c:pt>
              </c:numCache>
            </c:numRef>
          </c:val>
        </c:ser>
        <c:ser>
          <c:idx val="1"/>
          <c:order val="1"/>
          <c:tx>
            <c:strRef>
              <c:f>Sheet2!$L$106</c:f>
              <c:strCache>
                <c:ptCount val="1"/>
                <c:pt idx="0">
                  <c:v>Facebook</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1"/>
            </a:solidFill>
            <a:ln>
              <a:noFill/>
            </a:ln>
            <a:effectLst/>
          </c:spPr>
          <c:invertIfNegative val="0"/>
          <c:dLbls>
            <c:dLbl>
              <c:idx val="4"/>
              <c:delete val="1"/>
            </c:dLbl>
            <c:showLeaderLines val="0"/>
            <c:showBubbleSize val="0"/>
            <c:showPercent val="0"/>
            <c:showSerName val="0"/>
            <c:showCatName val="0"/>
            <c:showVal val="1"/>
            <c:showLegendKey val="0"/>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bIns="19050" lIns="38100" rIns="38100" rot="0" spcFirstLastPara="1" tIns="19050" vert="horz" vertOverflow="ellipsis" wrap="square">
                <a:spAutoFit/>
              </a:bodyPr>
              <a:lstStyle/>
              <a:p>
                <a:pPr>
                  <a:defRPr b="0" baseline="0" i="0" kern="1200" strike="noStrike" sz="900" u="none">
                    <a:solidFill>
                      <a:schemeClr val="bg1"/>
                    </a:solidFill>
                    <a:uFillTx/>
                    <a:latin typeface="+mn-lt"/>
                    <a:ea typeface="+mn-ea"/>
                    <a:cs typeface="+mn-cs"/>
                  </a:defRPr>
                </a:pPr>
                <a:endParaRPr lang="en-US">
                  <a:uFillTx/>
                </a:endParaRPr>
              </a:p>
            </c:txPr>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dLbls>
          <c:cat>
            <c:strRef>
              <c:f>Sheet2!$M$104:$S$104</c:f>
              <c:strCache>
                <c:ptCount val="7"/>
                <c:pt idx="0">
                  <c:v>Apr</c:v>
                </c:pt>
                <c:pt idx="1">
                  <c:v>May</c:v>
                </c:pt>
                <c:pt idx="2">
                  <c:v>Jun</c:v>
                </c:pt>
                <c:pt idx="3">
                  <c:v>Jul</c:v>
                </c:pt>
                <c:pt idx="4">
                  <c:v>Aug</c:v>
                </c:pt>
                <c:pt idx="5">
                  <c:v>Sep</c:v>
                </c:pt>
                <c:pt idx="6">
                  <c:v>Oct</c:v>
                </c:pt>
              </c:strCache>
            </c:strRef>
          </c:cat>
          <c:val>
            <c:numRef>
              <c:f>Sheet2!$M$106:$S$106</c:f>
              <c:numCache>
                <c:formatCode>General</c:formatCode>
                <c:ptCount val="5"/>
                <c:pt idx="0">
                  <c:v>160</c:v>
                </c:pt>
                <c:pt idx="1">
                  <c:v>390</c:v>
                </c:pt>
                <c:pt idx="2">
                  <c:v>283</c:v>
                </c:pt>
                <c:pt idx="3">
                  <c:v>287</c:v>
                </c:pt>
                <c:pt idx="4">
                  <c:v>142</c:v>
                </c:pt>
              </c:numCache>
            </c:numRef>
          </c:val>
        </c:ser>
        <c:ser>
          <c:idx val="2"/>
          <c:order val="2"/>
          <c:tx>
            <c:strRef>
              <c:f>Sheet2!$L$107</c:f>
              <c:strCache>
                <c:ptCount val="1"/>
                <c:pt idx="0">
                  <c:v>LinkedIn</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1">
                <a:lumMod val="40000"/>
                <a:lumOff val="60000"/>
              </a:schemeClr>
            </a:solidFill>
            <a:ln>
              <a:noFill/>
            </a:ln>
            <a:effectLst/>
          </c:spPr>
          <c:invertIfNegative val="0"/>
          <c:dLbls>
            <c:dLbl>
              <c:idx val="4"/>
              <c:delete val="1"/>
            </c:dLbl>
            <c:dLbl>
              <c:idx val="5"/>
              <c:delete val="1"/>
            </c:dLbl>
            <c:dLbl>
              <c:idx val="6"/>
              <c:delete val="1"/>
            </c:dLbl>
            <c:showLeaderLines val="0"/>
            <c:showBubbleSize val="0"/>
            <c:showPercent val="0"/>
            <c:showSerName val="0"/>
            <c:showCatName val="0"/>
            <c:showVal val="1"/>
            <c:showLegendKey val="0"/>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bIns="19050" lIns="38100" rIns="38100" rot="0" spcFirstLastPara="1" tIns="19050" vert="horz" vertOverflow="ellipsis" wrap="square">
                <a:spAutoFit/>
              </a:bodyPr>
              <a:lstStyle/>
              <a:p>
                <a:pPr>
                  <a:defRPr b="0" baseline="0" i="0" kern="1200" strike="noStrike" sz="900" u="none">
                    <a:solidFill>
                      <a:schemeClr val="tx1">
                        <a:lumMod val="75000"/>
                        <a:lumOff val="25000"/>
                      </a:schemeClr>
                    </a:solidFill>
                    <a:uFillTx/>
                    <a:latin typeface="+mn-lt"/>
                    <a:ea typeface="+mn-ea"/>
                    <a:cs typeface="+mn-cs"/>
                  </a:defRPr>
                </a:pPr>
                <a:endParaRPr lang="en-US">
                  <a:uFillTx/>
                </a:endParaRPr>
              </a:p>
            </c:txPr>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dLbls>
          <c:cat>
            <c:strRef>
              <c:f>Sheet2!$M$104:$S$104</c:f>
              <c:strCache>
                <c:ptCount val="7"/>
                <c:pt idx="0">
                  <c:v>Apr</c:v>
                </c:pt>
                <c:pt idx="1">
                  <c:v>May</c:v>
                </c:pt>
                <c:pt idx="2">
                  <c:v>Jun</c:v>
                </c:pt>
                <c:pt idx="3">
                  <c:v>Jul</c:v>
                </c:pt>
                <c:pt idx="4">
                  <c:v>Aug</c:v>
                </c:pt>
                <c:pt idx="5">
                  <c:v>Sep</c:v>
                </c:pt>
                <c:pt idx="6">
                  <c:v>Oct</c:v>
                </c:pt>
              </c:strCache>
            </c:strRef>
          </c:cat>
          <c:val>
            <c:numRef>
              <c:f>Sheet2!$M$107:$S$107</c:f>
              <c:numCache>
                <c:formatCode>General</c:formatCode>
                <c:ptCount val="7"/>
                <c:pt idx="0">
                  <c:v>135</c:v>
                </c:pt>
                <c:pt idx="1">
                  <c:v>292</c:v>
                </c:pt>
                <c:pt idx="2">
                  <c:v>95</c:v>
                </c:pt>
                <c:pt idx="3">
                  <c:v>70</c:v>
                </c:pt>
                <c:pt idx="4">
                  <c:v>69</c:v>
                </c:pt>
                <c:pt idx="5">
                  <c:v>56</c:v>
                </c:pt>
                <c:pt idx="6">
                  <c:v>83</c:v>
                </c:pt>
              </c:numCache>
            </c:numRef>
          </c:val>
        </c:ser>
        <c:ser>
          <c:idx val="3"/>
          <c:order val="3"/>
          <c:tx>
            <c:strRef>
              <c:f>Sheet2!$L$108</c:f>
              <c:strCache>
                <c:ptCount val="1"/>
                <c:pt idx="0">
                  <c:v>User ID Display</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2"/>
            </a:solidFill>
            <a:ln>
              <a:noFill/>
            </a:ln>
            <a:effectLst/>
          </c:spPr>
          <c:invertIfNegative val="0"/>
          <c:dLbls>
            <c:showLeaderLines val="0"/>
            <c:showBubbleSize val="0"/>
            <c:showPercent val="0"/>
            <c:showSerName val="0"/>
            <c:showCatName val="0"/>
            <c:showVal val="1"/>
            <c:showLegendKey val="0"/>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bIns="19050" lIns="38100" rIns="38100" rot="0" spcFirstLastPara="1" tIns="19050" vert="horz" vertOverflow="ellipsis" wrap="square">
                <a:spAutoFit/>
              </a:bodyPr>
              <a:lstStyle/>
              <a:p>
                <a:pPr>
                  <a:defRPr b="0" baseline="0" i="0" kern="1200" strike="noStrike" sz="900" u="none">
                    <a:solidFill>
                      <a:schemeClr val="tx1">
                        <a:lumMod val="75000"/>
                        <a:lumOff val="25000"/>
                      </a:schemeClr>
                    </a:solidFill>
                    <a:uFillTx/>
                    <a:latin typeface="+mn-lt"/>
                    <a:ea typeface="+mn-ea"/>
                    <a:cs typeface="+mn-cs"/>
                  </a:defRPr>
                </a:pPr>
                <a:endParaRPr lang="en-US">
                  <a:uFillTx/>
                </a:endParaRPr>
              </a:p>
            </c:txPr>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dLbls>
          <c:cat>
            <c:strRef>
              <c:f>Sheet2!$M$104:$S$104</c:f>
              <c:strCache>
                <c:ptCount val="7"/>
                <c:pt idx="0">
                  <c:v>Apr</c:v>
                </c:pt>
                <c:pt idx="1">
                  <c:v>May</c:v>
                </c:pt>
                <c:pt idx="2">
                  <c:v>Jun</c:v>
                </c:pt>
                <c:pt idx="3">
                  <c:v>Jul</c:v>
                </c:pt>
                <c:pt idx="4">
                  <c:v>Aug</c:v>
                </c:pt>
                <c:pt idx="5">
                  <c:v>Sep</c:v>
                </c:pt>
                <c:pt idx="6">
                  <c:v>Oct</c:v>
                </c:pt>
              </c:strCache>
            </c:strRef>
          </c:cat>
          <c:val>
            <c:numRef>
              <c:f>Sheet2!$M$108:$S$108</c:f>
              <c:numCache>
                <c:formatCode>General</c:formatCode>
                <c:ptCount val="4"/>
                <c:pt idx="3">
                  <c:v>1390</c:v>
                </c:pt>
                <c:pt idx="4">
                  <c:v>2953</c:v>
                </c:pt>
                <c:pt idx="5">
                  <c:v>6837</c:v>
                </c:pt>
                <c:pt idx="6">
                  <c:v>5228</c:v>
                </c:pt>
              </c:numCache>
            </c:numRef>
          </c:val>
        </c:ser>
        <c:dLbls>
          <c:showBubbleSize val="0"/>
          <c:showPercent val="0"/>
          <c:showSerName val="0"/>
          <c:showCatName val="0"/>
          <c:showVal val="0"/>
          <c:showLegendKey val="0"/>
        </c:dLbls>
        <c:gapWidth val="150"/>
        <c:overlap val="100"/>
        <c:axId val="1"/>
        <c:axId val="2"/>
      </c:barChart>
      <c:catAx>
        <c:axId val="1"/>
        <c:scaling>
          <c:orientation val="minMax"/>
        </c:scaling>
        <c:delete val="0"/>
        <c:axPos val="b"/>
        <c:numFmt formatCode="General" sourceLinked="1"/>
        <c:majorTickMark val="none"/>
        <c:minorTickMark val="none"/>
        <c:tickLblPos val="nextTo"/>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lgn="ctr" cap="flat" cmpd="sng" w="9525">
            <a:solidFill>
              <a:schemeClr val="tx1">
                <a:lumMod val="15000"/>
                <a:lumOff val="85000"/>
              </a:schemeClr>
            </a:solidFill>
            <a:round/>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60000000" spcFirstLastPara="1" vert="horz" vertOverflow="ellipsis" wrap="square"/>
          <a:lstStyle/>
          <a:p>
            <a:pPr>
              <a:defRPr b="0" baseline="0" i="0" kern="1200" strike="noStrike" sz="900" u="none">
                <a:solidFill>
                  <a:schemeClr val="tx1">
                    <a:lumMod val="65000"/>
                    <a:lumOff val="35000"/>
                  </a:schemeClr>
                </a:solidFill>
                <a:uFillTx/>
                <a:latin typeface="+mn-lt"/>
                <a:ea typeface="+mn-ea"/>
                <a:cs typeface="+mn-cs"/>
              </a:defRPr>
            </a:pPr>
            <a:endParaRPr lang="en-US">
              <a:uFillTx/>
            </a:endParaRPr>
          </a:p>
        </c:txPr>
        <c:crossAx val="2"/>
        <c:crosses val="autoZero"/>
        <c:auto val="1"/>
        <c:lblAlgn val="ctr"/>
        <c:lblOffset val="100"/>
        <c:noMultiLvlLbl val="0"/>
      </c:catAx>
      <c:valAx>
        <c:axId val="2"/>
        <c:scaling>
          <c:orientation val="minMax"/>
        </c:scaling>
        <c:delete val="0"/>
        <c:axPos val="l"/>
        <c:numFmt formatCode="0%" sourceLinked="1"/>
        <c:majorTickMark val="none"/>
        <c:minorTickMark val="none"/>
        <c:tickLblPos val="nextTo"/>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60000000" spcFirstLastPara="1" vert="horz" vertOverflow="ellipsis" wrap="square"/>
          <a:lstStyle/>
          <a:p>
            <a:pPr>
              <a:defRPr b="0" baseline="0" i="0" kern="1200" strike="noStrike" sz="900" u="none">
                <a:solidFill>
                  <a:schemeClr val="tx1">
                    <a:lumMod val="65000"/>
                    <a:lumOff val="35000"/>
                  </a:schemeClr>
                </a:solidFill>
                <a:uFillTx/>
                <a:latin typeface="+mn-lt"/>
                <a:ea typeface="+mn-ea"/>
                <a:cs typeface="+mn-cs"/>
              </a:defRPr>
            </a:pPr>
            <a:endParaRPr lang="en-US">
              <a:uFillTx/>
            </a:endParaRPr>
          </a:p>
        </c:txPr>
        <c:crossAx val="1"/>
        <c:crosses val="autoZero"/>
        <c:crossBetween val="between"/>
      </c:valA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plotArea>
    <c:legend>
      <c:legendPos val="b"/>
      <c:overlay val="0"/>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0" spcFirstLastPara="1" vert="horz" vertOverflow="ellipsis" wrap="square"/>
        <a:lstStyle/>
        <a:p>
          <a:pPr>
            <a:defRPr b="0" baseline="0" i="0" kern="1200" strike="noStrike" sz="900" u="none">
              <a:solidFill>
                <a:schemeClr val="tx1">
                  <a:lumMod val="65000"/>
                  <a:lumOff val="35000"/>
                </a:schemeClr>
              </a:solidFill>
              <a:uFillTx/>
              <a:latin typeface="+mn-lt"/>
              <a:ea typeface="+mn-ea"/>
              <a:cs typeface="+mn-cs"/>
            </a:defRPr>
          </a:pPr>
          <a:endParaRPr lang="en-US">
            <a:uFillTx/>
          </a:endParaRPr>
        </a:p>
      </c:txPr>
    </c:legend>
    <c:plotVisOnly val="1"/>
    <c:dispBlanksAs val="gap"/>
    <c:showDLblsOverMax val="0"/>
  </c:chart>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lstStyle/>
    <a:p>
      <a:pPr>
        <a:defRPr>
          <a:uFillTx/>
        </a:defRPr>
      </a:pPr>
      <a:endParaRPr lang="en-US">
        <a:uFillTx/>
      </a:endParaRPr>
    </a:p>
  </c:txPr>
  <c:externalData r:id="rId1">
    <c:autoUpdate val="0"/>
  </c:externalData>
</c:chartSpace>
</file>

<file path=ppt/charts/chart2.xml><?xml version="1.0" encoding="utf-8"?>
<c:chartSpace xmlns:a="http://schemas.openxmlformats.org/drawingml/2006/main" xmlns:c="http://schemas.openxmlformats.org/drawingml/2006/chart" xmlns:cdr="http://schemas.openxmlformats.org/drawingml/2006/chartDrawing" xmlns:s="http://schemas.openxmlformats.org/officeDocument/2006/sharedTypes" xmlns:r="http://schemas.openxmlformats.org/officeDocument/2006/relationships">
  <c:date1904 val="0"/>
  <c:lang val="en-US"/>
  <c:roundedCorners val="0"/>
  <c:chart>
    <c:title>
      <c:tx>
        <c:rich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0" spcFirstLastPara="1" vert="horz" vertOverflow="ellipsis" wrap="square"/>
          <a:lstStyle/>
          <a:p>
            <a:pPr>
              <a:defRPr b="1" baseline="0" i="0" kern="1200" spc="0" strike="noStrike" sz="1400" u="none">
                <a:solidFill>
                  <a:schemeClr val="tx1"/>
                </a:solidFill>
                <a:uFillTx/>
                <a:latin typeface="+mn-lt"/>
                <a:ea typeface="+mn-ea"/>
                <a:cs typeface="+mn-cs"/>
              </a:defRPr>
            </a:pPr>
            <a:r>
              <a:rPr b="1" lang="en-GB" sz="1400">
                <a:solidFill>
                  <a:schemeClr val="tx1"/>
                </a:solidFill>
                <a:uFillTx/>
              </a:rPr>
              <a:t>All Audience</a:t>
            </a:r>
            <a:r>
              <a:rPr b="1" baseline="0" lang="en-GB" sz="1400">
                <a:solidFill>
                  <a:schemeClr val="tx1"/>
                </a:solidFill>
                <a:uFillTx/>
              </a:rPr>
              <a:t> (Incl.  General Traffic) Conversion by Month</a:t>
            </a:r>
            <a:endParaRPr b="1" lang="en-GB" sz="1400">
              <a:solidFill>
                <a:schemeClr val="tx1"/>
              </a:solidFill>
              <a:uFillTx/>
            </a:endParaRPr>
          </a:p>
        </c:rich>
      </c:tx>
      <c:overlay val="0"/>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0" spcFirstLastPara="1" vert="horz" vertOverflow="ellipsis" wrap="square"/>
        <a:lstStyle/>
        <a:p>
          <a:pPr>
            <a:defRPr b="1" baseline="0" i="0" kern="1200" spc="0" strike="noStrike" sz="1400" u="none">
              <a:solidFill>
                <a:schemeClr val="tx1"/>
              </a:solidFill>
              <a:uFillTx/>
              <a:latin typeface="+mn-lt"/>
              <a:ea typeface="+mn-ea"/>
              <a:cs typeface="+mn-cs"/>
            </a:defRPr>
          </a:pPr>
          <a:endParaRPr lang="en-US">
            <a:uFillTx/>
          </a:endParaRPr>
        </a:p>
      </c:txPr>
    </c:title>
    <c:autoTitleDeleted val="0"/>
    <c:plotArea>
      <c:layout/>
      <c:barChart>
        <c:barDir val="col"/>
        <c:grouping val="clustered"/>
        <c:varyColors val="0"/>
        <c:ser>
          <c:idx val="0"/>
          <c:order val="0"/>
          <c:tx>
            <c:strRef>
              <c:f>'Conversion by Month'!$A$53</c:f>
              <c:strCache>
                <c:ptCount val="1"/>
                <c:pt idx="0">
                  <c:v>Number of Conversions</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1"/>
            </a:solidFill>
            <a:ln>
              <a:noFill/>
            </a:ln>
            <a:effectLst/>
          </c:spPr>
          <c:invertIfNegative val="0"/>
          <c:dLbls>
            <c:showLeaderLines val="0"/>
            <c:showBubbleSize val="0"/>
            <c:showPercent val="0"/>
            <c:showSerName val="0"/>
            <c:showCatName val="0"/>
            <c:showVal val="1"/>
            <c:showLegendKey val="0"/>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bIns="19050" lIns="38100" rIns="38100" rot="0" spcFirstLastPara="1" tIns="19050" vert="horz" vertOverflow="ellipsis" wrap="square">
                <a:spAutoFit/>
              </a:bodyPr>
              <a:lstStyle/>
              <a:p>
                <a:pPr>
                  <a:defRPr b="0" baseline="0" i="0" kern="1200" strike="noStrike" sz="900" u="none">
                    <a:solidFill>
                      <a:schemeClr val="tx1">
                        <a:lumMod val="75000"/>
                        <a:lumOff val="25000"/>
                      </a:schemeClr>
                    </a:solidFill>
                    <a:uFillTx/>
                    <a:latin typeface="+mn-lt"/>
                    <a:ea typeface="+mn-ea"/>
                    <a:cs typeface="+mn-cs"/>
                  </a:defRPr>
                </a:pPr>
                <a:endParaRPr lang="en-US">
                  <a:uFillTx/>
                </a:endParaRPr>
              </a:p>
            </c:txPr>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dLbls>
          <c:cat>
            <c:strRef>
              <c:f>'Conversion by Month'!$B$52:$H$52</c:f>
              <c:strCache>
                <c:ptCount val="7"/>
                <c:pt idx="0">
                  <c:v>Apr</c:v>
                </c:pt>
                <c:pt idx="1">
                  <c:v>May</c:v>
                </c:pt>
                <c:pt idx="2">
                  <c:v>Jun</c:v>
                </c:pt>
                <c:pt idx="3">
                  <c:v>Jul</c:v>
                </c:pt>
                <c:pt idx="4">
                  <c:v>Aug</c:v>
                </c:pt>
                <c:pt idx="5">
                  <c:v>Sep</c:v>
                </c:pt>
                <c:pt idx="6">
                  <c:v>Oct</c:v>
                </c:pt>
              </c:strCache>
            </c:strRef>
          </c:cat>
          <c:val>
            <c:numRef>
              <c:f>'Conversion by Month'!$B$53:$H$53</c:f>
              <c:numCache>
                <c:formatCode>_-* #,##0_-;\-* #,##0_-;_-* "-"??_-;_-@_-</c:formatCode>
                <c:ptCount val="7"/>
                <c:pt idx="0">
                  <c:v>6910</c:v>
                </c:pt>
                <c:pt idx="1">
                  <c:v>6758</c:v>
                </c:pt>
                <c:pt idx="2">
                  <c:v>7156</c:v>
                </c:pt>
                <c:pt idx="3">
                  <c:v>4694</c:v>
                </c:pt>
                <c:pt idx="4">
                  <c:v>5853</c:v>
                </c:pt>
                <c:pt idx="5">
                  <c:v>6295</c:v>
                </c:pt>
                <c:pt idx="6">
                  <c:v>6159</c:v>
                </c:pt>
              </c:numCache>
            </c:numRef>
          </c:val>
        </c:ser>
        <c:dLbls>
          <c:showBubbleSize val="0"/>
          <c:showPercent val="0"/>
          <c:showSerName val="0"/>
          <c:showCatName val="0"/>
          <c:showVal val="0"/>
          <c:showLegendKey val="0"/>
        </c:dLbls>
        <c:gapWidth val="219"/>
        <c:overlap val="-27"/>
        <c:axId val="1"/>
        <c:axId val="2"/>
      </c:barChart>
      <c:lineChart>
        <c:grouping val="standard"/>
        <c:varyColors val="0"/>
        <c:ser>
          <c:idx val="1"/>
          <c:order val="1"/>
          <c:tx>
            <c:strRef>
              <c:f>'Conversion by Month'!$A$54</c:f>
              <c:strCache>
                <c:ptCount val="1"/>
                <c:pt idx="0">
                  <c:v>Conversion Rate</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ln cap="rnd" w="28575">
              <a:solidFill>
                <a:schemeClr val="accent2"/>
              </a:solidFill>
              <a:round/>
            </a:ln>
            <a:effectLst/>
          </c:spPr>
          <c:marker>
            <c:symbol val="none"/>
          </c:marker>
          <c:dLbls>
            <c:showLeaderLines val="0"/>
            <c:showBubbleSize val="0"/>
            <c:showPercent val="0"/>
            <c:showSerName val="0"/>
            <c:showCatName val="0"/>
            <c:showVal val="1"/>
            <c:showLegendKey val="0"/>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bIns="19050" lIns="38100" rIns="38100" rot="0" spcFirstLastPara="1" tIns="19050" vert="horz" vertOverflow="ellipsis" wrap="square">
                <a:spAutoFit/>
              </a:bodyPr>
              <a:lstStyle/>
              <a:p>
                <a:pPr>
                  <a:defRPr b="0" baseline="0" i="0" kern="1200" strike="noStrike" sz="900" u="none">
                    <a:solidFill>
                      <a:schemeClr val="tx1">
                        <a:lumMod val="75000"/>
                        <a:lumOff val="25000"/>
                      </a:schemeClr>
                    </a:solidFill>
                    <a:uFillTx/>
                    <a:latin typeface="+mn-lt"/>
                    <a:ea typeface="+mn-ea"/>
                    <a:cs typeface="+mn-cs"/>
                  </a:defRPr>
                </a:pPr>
                <a:endParaRPr lang="en-US">
                  <a:uFillTx/>
                </a:endParaRPr>
              </a:p>
            </c:txPr>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bg1"/>
              </a:solidFill>
              <a:ln>
                <a:solidFill>
                  <a:schemeClr val="accent2"/>
                </a:solidFill>
              </a:ln>
              <a:effectLst/>
            </c:spPr>
          </c:dLbls>
          <c:cat>
            <c:strRef>
              <c:f>'Conversion by Month'!$B$52:$H$52</c:f>
              <c:strCache>
                <c:ptCount val="7"/>
                <c:pt idx="0">
                  <c:v>Apr</c:v>
                </c:pt>
                <c:pt idx="1">
                  <c:v>May</c:v>
                </c:pt>
                <c:pt idx="2">
                  <c:v>Jun</c:v>
                </c:pt>
                <c:pt idx="3">
                  <c:v>Jul</c:v>
                </c:pt>
                <c:pt idx="4">
                  <c:v>Aug</c:v>
                </c:pt>
                <c:pt idx="5">
                  <c:v>Sep</c:v>
                </c:pt>
                <c:pt idx="6">
                  <c:v>Oct</c:v>
                </c:pt>
              </c:strCache>
            </c:strRef>
          </c:cat>
          <c:val>
            <c:numRef>
              <c:f>'Conversion by Month'!$B$54:$H$54</c:f>
              <c:numCache>
                <c:formatCode>0%</c:formatCode>
                <c:ptCount val="7"/>
                <c:pt idx="0">
                  <c:v>0.13258629621812459</c:v>
                </c:pt>
                <c:pt idx="1">
                  <c:v>7.2834263789795878E-2</c:v>
                </c:pt>
                <c:pt idx="2">
                  <c:v>7.7341259119156985E-2</c:v>
                </c:pt>
                <c:pt idx="3">
                  <c:v>7.5856496444731733E-2</c:v>
                </c:pt>
                <c:pt idx="4">
                  <c:v>8.8308514008962113E-2</c:v>
                </c:pt>
                <c:pt idx="5">
                  <c:v>8.2677734144131126E-2</c:v>
                </c:pt>
                <c:pt idx="6">
                  <c:v>7.2965288472929754E-2</c:v>
                </c:pt>
              </c:numCache>
            </c:numRef>
          </c:val>
          <c:smooth val="0"/>
        </c:ser>
        <c:dLbls>
          <c:showBubbleSize val="0"/>
          <c:showPercent val="0"/>
          <c:showSerName val="0"/>
          <c:showCatName val="0"/>
          <c:showVal val="0"/>
          <c:showLegendKey val="0"/>
        </c:dLbls>
        <c:marker val="1"/>
        <c:smooth val="0"/>
        <c:axId val="4"/>
        <c:axId val="3"/>
      </c:lineChart>
      <c:catAx>
        <c:axId val="1"/>
        <c:scaling>
          <c:orientation val="minMax"/>
        </c:scaling>
        <c:delete val="0"/>
        <c:axPos val="b"/>
        <c:numFmt formatCode="General" sourceLinked="1"/>
        <c:majorTickMark val="none"/>
        <c:minorTickMark val="none"/>
        <c:tickLblPos val="nextTo"/>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lgn="ctr" cap="flat" cmpd="sng" w="9525">
            <a:solidFill>
              <a:schemeClr val="tx1">
                <a:lumMod val="15000"/>
                <a:lumOff val="85000"/>
              </a:schemeClr>
            </a:solidFill>
            <a:round/>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60000000" spcFirstLastPara="1" vert="horz" vertOverflow="ellipsis" wrap="square"/>
          <a:lstStyle/>
          <a:p>
            <a:pPr>
              <a:defRPr b="0" baseline="0" i="0" kern="1200" strike="noStrike" sz="900" u="none">
                <a:solidFill>
                  <a:schemeClr val="tx1">
                    <a:lumMod val="65000"/>
                    <a:lumOff val="35000"/>
                  </a:schemeClr>
                </a:solidFill>
                <a:uFillTx/>
                <a:latin typeface="+mn-lt"/>
                <a:ea typeface="+mn-ea"/>
                <a:cs typeface="+mn-cs"/>
              </a:defRPr>
            </a:pPr>
            <a:endParaRPr lang="en-US">
              <a:uFillTx/>
            </a:endParaRPr>
          </a:p>
        </c:txPr>
        <c:crossAx val="2"/>
        <c:crosses val="autoZero"/>
        <c:auto val="1"/>
        <c:lblAlgn val="ctr"/>
        <c:lblOffset val="100"/>
        <c:noMultiLvlLbl val="0"/>
      </c:catAx>
      <c:valAx>
        <c:axId val="2"/>
        <c:scaling>
          <c:orientation val="minMax"/>
        </c:scaling>
        <c:delete val="0"/>
        <c:axPos val="l"/>
        <c:numFmt formatCode="_-* #,##0_-;\-* #,##0_-;_-* &quot;-&quot;??_-;_-@_-" sourceLinked="1"/>
        <c:majorTickMark val="none"/>
        <c:minorTickMark val="none"/>
        <c:tickLblPos val="nextTo"/>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60000000" spcFirstLastPara="1" vert="horz" vertOverflow="ellipsis" wrap="square"/>
          <a:lstStyle/>
          <a:p>
            <a:pPr>
              <a:defRPr b="0" baseline="0" i="0" kern="1200" strike="noStrike" sz="900" u="none">
                <a:solidFill>
                  <a:schemeClr val="tx1">
                    <a:lumMod val="65000"/>
                    <a:lumOff val="35000"/>
                  </a:schemeClr>
                </a:solidFill>
                <a:uFillTx/>
                <a:latin typeface="+mn-lt"/>
                <a:ea typeface="+mn-ea"/>
                <a:cs typeface="+mn-cs"/>
              </a:defRPr>
            </a:pPr>
            <a:endParaRPr lang="en-US">
              <a:uFillTx/>
            </a:endParaRPr>
          </a:p>
        </c:txPr>
        <c:crossAx val="1"/>
        <c:crosses val="autoZero"/>
        <c:crossBetween val="between"/>
      </c:valAx>
      <c:valAx>
        <c:axId val="3"/>
        <c:scaling>
          <c:orientation val="minMax"/>
          <c:max val="0.2"/>
        </c:scaling>
        <c:delete val="0"/>
        <c:axPos val="r"/>
        <c:numFmt formatCode="0%" sourceLinked="1"/>
        <c:majorTickMark val="none"/>
        <c:minorTickMark val="none"/>
        <c:tickLblPos val="nextTo"/>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60000000" spcFirstLastPara="1" vert="horz" vertOverflow="ellipsis" wrap="square"/>
          <a:lstStyle/>
          <a:p>
            <a:pPr>
              <a:defRPr b="0" baseline="0" i="0" kern="1200" strike="noStrike" sz="900" u="none">
                <a:solidFill>
                  <a:schemeClr val="bg1"/>
                </a:solidFill>
                <a:uFillTx/>
                <a:latin typeface="+mn-lt"/>
                <a:ea typeface="+mn-ea"/>
                <a:cs typeface="+mn-cs"/>
              </a:defRPr>
            </a:pPr>
            <a:endParaRPr lang="en-US">
              <a:uFillTx/>
            </a:endParaRPr>
          </a:p>
        </c:txPr>
        <c:crossAx val="4"/>
        <c:crosses val="max"/>
        <c:crossBetween val="between"/>
      </c:valAx>
      <c:catAx>
        <c:axId val="4"/>
        <c:scaling>
          <c:orientation val="minMax"/>
        </c:scaling>
        <c:delete val="1"/>
        <c:axPos val="b"/>
        <c:numFmt formatCode="General" sourceLinked="1"/>
        <c:majorTickMark val="none"/>
        <c:minorTickMark val="none"/>
        <c:tickLblPos val="nextTo"/>
        <c:crossAx val="3"/>
        <c:crosses val="autoZero"/>
        <c:auto val="1"/>
        <c:lblAlgn val="ctr"/>
        <c:lblOffset val="100"/>
        <c:noMultiLvlLbl val="0"/>
      </c:catA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plotArea>
    <c:legend>
      <c:legendPos val="b"/>
      <c:overlay val="0"/>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0" spcFirstLastPara="1" vert="horz" vertOverflow="ellipsis" wrap="square"/>
        <a:lstStyle/>
        <a:p>
          <a:pPr>
            <a:defRPr b="0" baseline="0" i="0" kern="1200" strike="noStrike" sz="900" u="none">
              <a:solidFill>
                <a:schemeClr val="tx1">
                  <a:lumMod val="65000"/>
                  <a:lumOff val="35000"/>
                </a:schemeClr>
              </a:solidFill>
              <a:uFillTx/>
              <a:latin typeface="+mn-lt"/>
              <a:ea typeface="+mn-ea"/>
              <a:cs typeface="+mn-cs"/>
            </a:defRPr>
          </a:pPr>
          <a:endParaRPr lang="en-US">
            <a:uFillTx/>
          </a:endParaRPr>
        </a:p>
      </c:txPr>
    </c:legend>
    <c:plotVisOnly val="1"/>
    <c:dispBlanksAs val="gap"/>
    <c:showDLblsOverMax val="0"/>
  </c:chart>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lstStyle/>
    <a:p>
      <a:pPr>
        <a:defRPr>
          <a:uFillTx/>
        </a:defRPr>
      </a:pPr>
      <a:endParaRPr lang="en-US">
        <a:uFillTx/>
      </a:endParaRPr>
    </a:p>
  </c:txPr>
  <c:externalData r:id="rId1">
    <c:autoUpdate val="0"/>
  </c:externalData>
</c:chartSpace>
</file>

<file path=ppt/charts/chart3.xml><?xml version="1.0" encoding="utf-8"?>
<c:chartSpace xmlns:a="http://schemas.openxmlformats.org/drawingml/2006/main" xmlns:c="http://schemas.openxmlformats.org/drawingml/2006/chart" xmlns:cdr="http://schemas.openxmlformats.org/drawingml/2006/chartDrawing" xmlns:s="http://schemas.openxmlformats.org/officeDocument/2006/sharedTypes" xmlns:r="http://schemas.openxmlformats.org/officeDocument/2006/relationships">
  <c:date1904 val="0"/>
  <c:lang val="en-US"/>
  <c:roundedCorners val="0"/>
  <c:chart>
    <c:title>
      <c:tx>
        <c:rich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0" spcFirstLastPara="1" vert="horz" vertOverflow="ellipsis" wrap="square"/>
          <a:lstStyle/>
          <a:p>
            <a:pPr>
              <a:defRPr b="0" baseline="0" i="0" kern="1200" spc="0" strike="noStrike" sz="1400" u="none">
                <a:solidFill>
                  <a:schemeClr val="tx1">
                    <a:lumMod val="65000"/>
                    <a:lumOff val="35000"/>
                  </a:schemeClr>
                </a:solidFill>
                <a:uFillTx/>
                <a:latin typeface="+mn-lt"/>
                <a:ea typeface="+mn-ea"/>
                <a:cs typeface="+mn-cs"/>
              </a:defRPr>
            </a:pPr>
            <a:r>
              <a:rPr b="1" dirty="0" lang="en-GB" sz="1400">
                <a:solidFill>
                  <a:schemeClr val="tx1"/>
                </a:solidFill>
                <a:uFillTx/>
              </a:rPr>
              <a:t>All Audiences (incl.</a:t>
            </a:r>
            <a:r>
              <a:rPr b="1" baseline="0" dirty="0" lang="en-GB" sz="1400">
                <a:solidFill>
                  <a:schemeClr val="tx1"/>
                </a:solidFill>
                <a:uFillTx/>
              </a:rPr>
              <a:t> gen traffic)</a:t>
            </a:r>
            <a:r>
              <a:rPr b="1" dirty="0" lang="en-GB" sz="1400">
                <a:solidFill>
                  <a:schemeClr val="tx1"/>
                </a:solidFill>
                <a:uFillTx/>
              </a:rPr>
              <a:t>-</a:t>
            </a:r>
            <a:r>
              <a:rPr b="1" baseline="0" dirty="0" lang="en-GB" sz="1400">
                <a:solidFill>
                  <a:schemeClr val="tx1"/>
                </a:solidFill>
                <a:uFillTx/>
              </a:rPr>
              <a:t> </a:t>
            </a:r>
          </a:p>
          <a:p>
            <a:pPr>
              <a:defRPr sz="1400">
                <a:uFillTx/>
              </a:defRPr>
            </a:pPr>
            <a:r>
              <a:rPr b="1" dirty="0" lang="en-GB" sz="1400">
                <a:solidFill>
                  <a:schemeClr val="tx1"/>
                </a:solidFill>
                <a:uFillTx/>
              </a:rPr>
              <a:t>Share</a:t>
            </a:r>
            <a:r>
              <a:rPr b="1" baseline="0" dirty="0" lang="en-GB" sz="1400">
                <a:solidFill>
                  <a:schemeClr val="tx1"/>
                </a:solidFill>
                <a:uFillTx/>
              </a:rPr>
              <a:t> of Completions by Goal</a:t>
            </a:r>
            <a:endParaRPr b="1" dirty="0" lang="en-GB" sz="1400">
              <a:solidFill>
                <a:schemeClr val="tx1"/>
              </a:solidFill>
              <a:uFillTx/>
            </a:endParaRPr>
          </a:p>
        </c:rich>
      </c:tx>
      <c:layout>
        <c:manualLayout>
          <c:xMode val="edge"/>
          <c:yMode val="edge"/>
          <c:x val="0.305482798893527"/>
          <c:y val="0.0492753623188406"/>
        </c:manualLayout>
      </c:layout>
      <c:overlay val="0"/>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0" spcFirstLastPara="1" vert="horz" vertOverflow="ellipsis" wrap="square"/>
        <a:lstStyle/>
        <a:p>
          <a:pPr>
            <a:defRPr b="0" baseline="0" i="0" kern="1200" spc="0" strike="noStrike" sz="1400" u="none">
              <a:solidFill>
                <a:schemeClr val="tx1">
                  <a:lumMod val="65000"/>
                  <a:lumOff val="35000"/>
                </a:schemeClr>
              </a:solidFill>
              <a:uFillTx/>
              <a:latin typeface="+mn-lt"/>
              <a:ea typeface="+mn-ea"/>
              <a:cs typeface="+mn-cs"/>
            </a:defRPr>
          </a:pPr>
          <a:endParaRPr lang="en-US">
            <a:uFillTx/>
          </a:endParaRPr>
        </a:p>
      </c:txPr>
    </c:title>
    <c:autoTitleDeleted val="0"/>
    <c:plotArea>
      <c:layout>
        <c:manualLayout>
          <c:layoutTarget val="inner"/>
          <c:xMode val="edge"/>
          <c:yMode val="edge"/>
          <c:x val="0.0788034657943321"/>
          <c:y val="0.220073490813648"/>
          <c:w val="0.83985759314238"/>
          <c:h val="0.476117083190688"/>
        </c:manualLayout>
      </c:layout>
      <c:barChart>
        <c:barDir val="col"/>
        <c:grouping val="percentStacked"/>
        <c:varyColors val="0"/>
        <c:ser>
          <c:idx val="0"/>
          <c:order val="0"/>
          <c:tx>
            <c:strRef>
              <c:f>'Conversions by audience &amp; goal'!$B$27</c:f>
              <c:strCache>
                <c:ptCount val="1"/>
                <c:pt idx="0">
                  <c:v>Learn More (Closer Twins Banner)</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1"/>
            </a:solidFill>
            <a:ln>
              <a:noFill/>
            </a:ln>
            <a:effectLst/>
          </c:spPr>
          <c:invertIfNegative val="0"/>
          <c:cat>
            <c:strRef>
              <c:f>'Conversions by audience &amp; goal'!$C$26:$I$26</c:f>
              <c:strCache>
                <c:ptCount val="7"/>
                <c:pt idx="0">
                  <c:v>April</c:v>
                </c:pt>
                <c:pt idx="1">
                  <c:v>May</c:v>
                </c:pt>
                <c:pt idx="2">
                  <c:v>June</c:v>
                </c:pt>
                <c:pt idx="3">
                  <c:v>July</c:v>
                </c:pt>
                <c:pt idx="4">
                  <c:v>August</c:v>
                </c:pt>
                <c:pt idx="5">
                  <c:v>September</c:v>
                </c:pt>
                <c:pt idx="6">
                  <c:v>October</c:v>
                </c:pt>
              </c:strCache>
            </c:strRef>
          </c:cat>
          <c:val>
            <c:numRef>
              <c:f>'Conversions by audience &amp; goal'!$C$27:$I$27</c:f>
              <c:numCache>
                <c:formatCode>General</c:formatCode>
                <c:ptCount val="7"/>
                <c:pt idx="0">
                  <c:v>168</c:v>
                </c:pt>
                <c:pt idx="1">
                  <c:v>117</c:v>
                </c:pt>
                <c:pt idx="2">
                  <c:v>87</c:v>
                </c:pt>
                <c:pt idx="3">
                  <c:v>58</c:v>
                </c:pt>
                <c:pt idx="4">
                  <c:v>47</c:v>
                </c:pt>
                <c:pt idx="5">
                  <c:v>54</c:v>
                </c:pt>
                <c:pt idx="6">
                  <c:v>64</c:v>
                </c:pt>
              </c:numCache>
            </c:numRef>
          </c:val>
        </c:ser>
        <c:ser>
          <c:idx val="1"/>
          <c:order val="1"/>
          <c:tx>
            <c:strRef>
              <c:f>'Conversions by audience &amp; goal'!$B$28</c:f>
              <c:strCache>
                <c:ptCount val="1"/>
                <c:pt idx="0">
                  <c:v>Learn More (Community Mortgage)</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2"/>
            </a:solidFill>
            <a:ln>
              <a:noFill/>
            </a:ln>
            <a:effectLst/>
          </c:spPr>
          <c:invertIfNegative val="0"/>
          <c:cat>
            <c:strRef>
              <c:f>'Conversions by audience &amp; goal'!$C$26:$I$26</c:f>
              <c:strCache>
                <c:ptCount val="7"/>
                <c:pt idx="0">
                  <c:v>April</c:v>
                </c:pt>
                <c:pt idx="1">
                  <c:v>May</c:v>
                </c:pt>
                <c:pt idx="2">
                  <c:v>June</c:v>
                </c:pt>
                <c:pt idx="3">
                  <c:v>July</c:v>
                </c:pt>
                <c:pt idx="4">
                  <c:v>August</c:v>
                </c:pt>
                <c:pt idx="5">
                  <c:v>September</c:v>
                </c:pt>
                <c:pt idx="6">
                  <c:v>October</c:v>
                </c:pt>
              </c:strCache>
            </c:strRef>
          </c:cat>
          <c:val>
            <c:numRef>
              <c:f>'Conversions by audience &amp; goal'!$C$28:$I$28</c:f>
              <c:numCache>
                <c:formatCode>General</c:formatCode>
                <c:ptCount val="7"/>
                <c:pt idx="0">
                  <c:v>4484</c:v>
                </c:pt>
                <c:pt idx="1">
                  <c:v>4734</c:v>
                </c:pt>
                <c:pt idx="2">
                  <c:v>5310</c:v>
                </c:pt>
                <c:pt idx="3">
                  <c:v>3395</c:v>
                </c:pt>
                <c:pt idx="4">
                  <c:v>4222</c:v>
                </c:pt>
                <c:pt idx="5">
                  <c:v>4709</c:v>
                </c:pt>
                <c:pt idx="6">
                  <c:v>4561</c:v>
                </c:pt>
              </c:numCache>
            </c:numRef>
          </c:val>
        </c:ser>
        <c:ser>
          <c:idx val="2"/>
          <c:order val="2"/>
          <c:tx>
            <c:strRef>
              <c:f>'Conversions by audience &amp; goal'!$B$29</c:f>
              <c:strCache>
                <c:ptCount val="1"/>
                <c:pt idx="0">
                  <c:v>Learn More (Our Story)</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3"/>
            </a:solidFill>
            <a:ln>
              <a:noFill/>
            </a:ln>
            <a:effectLst/>
          </c:spPr>
          <c:invertIfNegative val="0"/>
          <c:cat>
            <c:strRef>
              <c:f>'Conversions by audience &amp; goal'!$C$26:$I$26</c:f>
              <c:strCache>
                <c:ptCount val="7"/>
                <c:pt idx="0">
                  <c:v>April</c:v>
                </c:pt>
                <c:pt idx="1">
                  <c:v>May</c:v>
                </c:pt>
                <c:pt idx="2">
                  <c:v>June</c:v>
                </c:pt>
                <c:pt idx="3">
                  <c:v>July</c:v>
                </c:pt>
                <c:pt idx="4">
                  <c:v>August</c:v>
                </c:pt>
                <c:pt idx="5">
                  <c:v>September</c:v>
                </c:pt>
                <c:pt idx="6">
                  <c:v>October</c:v>
                </c:pt>
              </c:strCache>
            </c:strRef>
          </c:cat>
          <c:val>
            <c:numRef>
              <c:f>'Conversions by audience &amp; goal'!$C$29:$I$29</c:f>
              <c:numCache>
                <c:formatCode>General</c:formatCode>
                <c:ptCount val="7"/>
                <c:pt idx="0">
                  <c:v>193</c:v>
                </c:pt>
                <c:pt idx="1">
                  <c:v>178</c:v>
                </c:pt>
                <c:pt idx="2">
                  <c:v>196</c:v>
                </c:pt>
                <c:pt idx="3">
                  <c:v>143</c:v>
                </c:pt>
                <c:pt idx="4">
                  <c:v>150</c:v>
                </c:pt>
                <c:pt idx="5">
                  <c:v>133</c:v>
                </c:pt>
                <c:pt idx="6">
                  <c:v>134</c:v>
                </c:pt>
              </c:numCache>
            </c:numRef>
          </c:val>
        </c:ser>
        <c:ser>
          <c:idx val="3"/>
          <c:order val="3"/>
          <c:tx>
            <c:strRef>
              <c:f>'Conversions by audience &amp; goal'!$B$30</c:f>
              <c:strCache>
                <c:ptCount val="1"/>
                <c:pt idx="0">
                  <c:v>Form Submission</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4"/>
            </a:solidFill>
            <a:ln>
              <a:noFill/>
            </a:ln>
            <a:effectLst/>
          </c:spPr>
          <c:invertIfNegative val="0"/>
          <c:cat>
            <c:strRef>
              <c:f>'Conversions by audience &amp; goal'!$C$26:$I$26</c:f>
              <c:strCache>
                <c:ptCount val="7"/>
                <c:pt idx="0">
                  <c:v>April</c:v>
                </c:pt>
                <c:pt idx="1">
                  <c:v>May</c:v>
                </c:pt>
                <c:pt idx="2">
                  <c:v>June</c:v>
                </c:pt>
                <c:pt idx="3">
                  <c:v>July</c:v>
                </c:pt>
                <c:pt idx="4">
                  <c:v>August</c:v>
                </c:pt>
                <c:pt idx="5">
                  <c:v>September</c:v>
                </c:pt>
                <c:pt idx="6">
                  <c:v>October</c:v>
                </c:pt>
              </c:strCache>
            </c:strRef>
          </c:cat>
          <c:val>
            <c:numRef>
              <c:f>'Conversions by audience &amp; goal'!$C$30:$I$30</c:f>
              <c:numCache>
                <c:formatCode>General</c:formatCode>
                <c:ptCount val="7"/>
                <c:pt idx="0">
                  <c:v>299</c:v>
                </c:pt>
                <c:pt idx="1">
                  <c:v>141</c:v>
                </c:pt>
                <c:pt idx="2">
                  <c:v>66</c:v>
                </c:pt>
                <c:pt idx="3">
                  <c:v>27</c:v>
                </c:pt>
                <c:pt idx="4">
                  <c:v>71</c:v>
                </c:pt>
                <c:pt idx="5">
                  <c:v>50</c:v>
                </c:pt>
                <c:pt idx="6">
                  <c:v>62</c:v>
                </c:pt>
              </c:numCache>
            </c:numRef>
          </c:val>
        </c:ser>
        <c:ser>
          <c:idx val="4"/>
          <c:order val="4"/>
          <c:tx>
            <c:strRef>
              <c:f>'Conversions by audience &amp; goal'!$B$31</c:f>
              <c:strCache>
                <c:ptCount val="1"/>
                <c:pt idx="0">
                  <c:v>Start Closing More</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5"/>
            </a:solidFill>
            <a:ln>
              <a:noFill/>
            </a:ln>
            <a:effectLst/>
          </c:spPr>
          <c:invertIfNegative val="0"/>
          <c:cat>
            <c:strRef>
              <c:f>'Conversions by audience &amp; goal'!$C$26:$I$26</c:f>
              <c:strCache>
                <c:ptCount val="7"/>
                <c:pt idx="0">
                  <c:v>April</c:v>
                </c:pt>
                <c:pt idx="1">
                  <c:v>May</c:v>
                </c:pt>
                <c:pt idx="2">
                  <c:v>June</c:v>
                </c:pt>
                <c:pt idx="3">
                  <c:v>July</c:v>
                </c:pt>
                <c:pt idx="4">
                  <c:v>August</c:v>
                </c:pt>
                <c:pt idx="5">
                  <c:v>September</c:v>
                </c:pt>
                <c:pt idx="6">
                  <c:v>October</c:v>
                </c:pt>
              </c:strCache>
            </c:strRef>
          </c:cat>
          <c:val>
            <c:numRef>
              <c:f>'Conversions by audience &amp; goal'!$C$31:$I$31</c:f>
              <c:numCache>
                <c:formatCode>General</c:formatCode>
                <c:ptCount val="7"/>
                <c:pt idx="0">
                  <c:v>1447</c:v>
                </c:pt>
                <c:pt idx="1">
                  <c:v>1405</c:v>
                </c:pt>
                <c:pt idx="2">
                  <c:v>1343</c:v>
                </c:pt>
                <c:pt idx="3">
                  <c:v>986</c:v>
                </c:pt>
                <c:pt idx="4">
                  <c:v>1223</c:v>
                </c:pt>
                <c:pt idx="5">
                  <c:v>1247</c:v>
                </c:pt>
                <c:pt idx="6">
                  <c:v>1225</c:v>
                </c:pt>
              </c:numCache>
            </c:numRef>
          </c:val>
        </c:ser>
        <c:ser>
          <c:idx val="5"/>
          <c:order val="5"/>
          <c:tx>
            <c:strRef>
              <c:f>'Conversions by audience &amp; goal'!$B$32</c:f>
              <c:strCache>
                <c:ptCount val="1"/>
                <c:pt idx="0">
                  <c:v>Get Approved</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6"/>
            </a:solidFill>
            <a:ln>
              <a:noFill/>
            </a:ln>
            <a:effectLst/>
          </c:spPr>
          <c:invertIfNegative val="0"/>
          <c:cat>
            <c:strRef>
              <c:f>'Conversions by audience &amp; goal'!$C$26:$I$26</c:f>
              <c:strCache>
                <c:ptCount val="7"/>
                <c:pt idx="0">
                  <c:v>April</c:v>
                </c:pt>
                <c:pt idx="1">
                  <c:v>May</c:v>
                </c:pt>
                <c:pt idx="2">
                  <c:v>June</c:v>
                </c:pt>
                <c:pt idx="3">
                  <c:v>July</c:v>
                </c:pt>
                <c:pt idx="4">
                  <c:v>August</c:v>
                </c:pt>
                <c:pt idx="5">
                  <c:v>September</c:v>
                </c:pt>
                <c:pt idx="6">
                  <c:v>October</c:v>
                </c:pt>
              </c:strCache>
            </c:strRef>
          </c:cat>
          <c:val>
            <c:numRef>
              <c:f>'Conversions by audience &amp; goal'!$C$32:$I$32</c:f>
              <c:numCache>
                <c:formatCode>General</c:formatCode>
                <c:ptCount val="7"/>
                <c:pt idx="0">
                  <c:v>191</c:v>
                </c:pt>
                <c:pt idx="1">
                  <c:v>188</c:v>
                </c:pt>
                <c:pt idx="2">
                  <c:v>168</c:v>
                </c:pt>
                <c:pt idx="3">
                  <c:v>109</c:v>
                </c:pt>
                <c:pt idx="4">
                  <c:v>157</c:v>
                </c:pt>
                <c:pt idx="5">
                  <c:v>134</c:v>
                </c:pt>
                <c:pt idx="6">
                  <c:v>144</c:v>
                </c:pt>
              </c:numCache>
            </c:numRef>
          </c:val>
        </c:ser>
        <c:ser>
          <c:idx val="6"/>
          <c:order val="6"/>
          <c:tx>
            <c:strRef>
              <c:f>'Conversions by audience &amp; goal'!$B$33</c:f>
              <c:strCache>
                <c:ptCount val="1"/>
                <c:pt idx="0">
                  <c:v>Broker Login</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1">
                <a:lumMod val="60000"/>
              </a:schemeClr>
            </a:solidFill>
            <a:ln>
              <a:noFill/>
            </a:ln>
            <a:effectLst/>
          </c:spPr>
          <c:invertIfNegative val="0"/>
          <c:cat>
            <c:strRef>
              <c:f>'Conversions by audience &amp; goal'!$C$26:$I$26</c:f>
              <c:strCache>
                <c:ptCount val="7"/>
                <c:pt idx="0">
                  <c:v>April</c:v>
                </c:pt>
                <c:pt idx="1">
                  <c:v>May</c:v>
                </c:pt>
                <c:pt idx="2">
                  <c:v>June</c:v>
                </c:pt>
                <c:pt idx="3">
                  <c:v>July</c:v>
                </c:pt>
                <c:pt idx="4">
                  <c:v>August</c:v>
                </c:pt>
                <c:pt idx="5">
                  <c:v>September</c:v>
                </c:pt>
                <c:pt idx="6">
                  <c:v>October</c:v>
                </c:pt>
              </c:strCache>
            </c:strRef>
          </c:cat>
          <c:val>
            <c:numRef>
              <c:f>'Conversions by audience &amp; goal'!$C$33:$I$33</c:f>
              <c:numCache>
                <c:formatCode>General</c:formatCode>
                <c:ptCount val="7"/>
                <c:pt idx="0">
                  <c:v>76</c:v>
                </c:pt>
                <c:pt idx="1">
                  <c:v>22</c:v>
                </c:pt>
                <c:pt idx="2">
                  <c:v>4</c:v>
                </c:pt>
                <c:pt idx="3">
                  <c:v>1</c:v>
                </c:pt>
                <c:pt idx="4">
                  <c:v>6</c:v>
                </c:pt>
                <c:pt idx="5">
                  <c:v>5</c:v>
                </c:pt>
                <c:pt idx="6">
                  <c:v>2</c:v>
                </c:pt>
              </c:numCache>
            </c:numRef>
          </c:val>
        </c:ser>
        <c:dLbls>
          <c:showBubbleSize val="0"/>
          <c:showPercent val="0"/>
          <c:showSerName val="0"/>
          <c:showCatName val="0"/>
          <c:showVal val="0"/>
          <c:showLegendKey val="0"/>
        </c:dLbls>
        <c:gapWidth val="150"/>
        <c:overlap val="100"/>
        <c:axId val="5"/>
        <c:axId val="6"/>
      </c:barChart>
      <c:lineChart>
        <c:grouping val="standard"/>
        <c:varyColors val="0"/>
        <c:ser>
          <c:idx val="7"/>
          <c:order val="7"/>
          <c:tx>
            <c:strRef>
              <c:f>'Conversions by audience &amp; goal'!$B$34</c:f>
              <c:strCache>
                <c:ptCount val="1"/>
                <c:pt idx="0">
                  <c:v>Total Completions</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ln cap="rnd" w="28575">
              <a:solidFill>
                <a:schemeClr val="accent2">
                  <a:lumMod val="60000"/>
                </a:schemeClr>
              </a:solidFill>
              <a:round/>
            </a:ln>
            <a:effectLst/>
          </c:spPr>
          <c:marker>
            <c:symbol val="none"/>
          </c:marker>
          <c:cat>
            <c:strRef>
              <c:f>'Conversions by audience &amp; goal'!$C$26:$I$26</c:f>
              <c:strCache>
                <c:ptCount val="7"/>
                <c:pt idx="0">
                  <c:v>April</c:v>
                </c:pt>
                <c:pt idx="1">
                  <c:v>May</c:v>
                </c:pt>
                <c:pt idx="2">
                  <c:v>June</c:v>
                </c:pt>
                <c:pt idx="3">
                  <c:v>July</c:v>
                </c:pt>
                <c:pt idx="4">
                  <c:v>August</c:v>
                </c:pt>
                <c:pt idx="5">
                  <c:v>September</c:v>
                </c:pt>
                <c:pt idx="6">
                  <c:v>October</c:v>
                </c:pt>
              </c:strCache>
            </c:strRef>
          </c:cat>
          <c:val>
            <c:numRef>
              <c:f>'Conversions by audience &amp; goal'!$C$34:$I$34</c:f>
              <c:numCache>
                <c:formatCode>General</c:formatCode>
                <c:ptCount val="7"/>
                <c:pt idx="0">
                  <c:v>6938</c:v>
                </c:pt>
                <c:pt idx="1">
                  <c:v>6808</c:v>
                </c:pt>
                <c:pt idx="2">
                  <c:v>7174</c:v>
                </c:pt>
                <c:pt idx="3">
                  <c:v>4719</c:v>
                </c:pt>
                <c:pt idx="4">
                  <c:v>5876</c:v>
                </c:pt>
                <c:pt idx="5">
                  <c:v>6332</c:v>
                </c:pt>
                <c:pt idx="6">
                  <c:v>6192</c:v>
                </c:pt>
              </c:numCache>
            </c:numRef>
          </c:val>
          <c:smooth val="0"/>
        </c:ser>
        <c:dLbls>
          <c:showBubbleSize val="0"/>
          <c:showPercent val="0"/>
          <c:showSerName val="0"/>
          <c:showCatName val="0"/>
          <c:showVal val="0"/>
          <c:showLegendKey val="0"/>
        </c:dLbls>
        <c:marker val="1"/>
        <c:smooth val="0"/>
        <c:axId val="8"/>
        <c:axId val="7"/>
      </c:lineChart>
      <c:catAx>
        <c:axId val="5"/>
        <c:scaling>
          <c:orientation val="minMax"/>
        </c:scaling>
        <c:delete val="0"/>
        <c:axPos val="b"/>
        <c:numFmt formatCode="General" sourceLinked="1"/>
        <c:majorTickMark val="none"/>
        <c:minorTickMark val="none"/>
        <c:tickLblPos val="nextTo"/>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lgn="ctr" cap="flat" cmpd="sng" w="9525">
            <a:solidFill>
              <a:schemeClr val="tx1">
                <a:lumMod val="15000"/>
                <a:lumOff val="85000"/>
              </a:schemeClr>
            </a:solidFill>
            <a:round/>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60000000" spcFirstLastPara="1" vert="horz" vertOverflow="ellipsis" wrap="square"/>
          <a:lstStyle/>
          <a:p>
            <a:pPr>
              <a:defRPr b="0" baseline="0" i="0" kern="1200" strike="noStrike" sz="900" u="none">
                <a:solidFill>
                  <a:schemeClr val="tx1">
                    <a:lumMod val="65000"/>
                    <a:lumOff val="35000"/>
                  </a:schemeClr>
                </a:solidFill>
                <a:uFillTx/>
                <a:latin typeface="+mn-lt"/>
                <a:ea typeface="+mn-ea"/>
                <a:cs typeface="+mn-cs"/>
              </a:defRPr>
            </a:pPr>
            <a:endParaRPr lang="en-US">
              <a:uFillTx/>
            </a:endParaRPr>
          </a:p>
        </c:txPr>
        <c:crossAx val="6"/>
        <c:crosses val="autoZero"/>
        <c:auto val="1"/>
        <c:lblAlgn val="ctr"/>
        <c:lblOffset val="100"/>
        <c:noMultiLvlLbl val="0"/>
      </c:catAx>
      <c:valAx>
        <c:axId val="6"/>
        <c:scaling>
          <c:orientation val="minMax"/>
        </c:scaling>
        <c:delete val="0"/>
        <c:axPos val="l"/>
        <c:numFmt formatCode="0%" sourceLinked="1"/>
        <c:majorTickMark val="none"/>
        <c:minorTickMark val="none"/>
        <c:tickLblPos val="nextTo"/>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60000000" spcFirstLastPara="1" vert="horz" vertOverflow="ellipsis" wrap="square"/>
          <a:lstStyle/>
          <a:p>
            <a:pPr>
              <a:defRPr b="0" baseline="0" i="0" kern="1200" strike="noStrike" sz="900" u="none">
                <a:solidFill>
                  <a:schemeClr val="tx1">
                    <a:lumMod val="65000"/>
                    <a:lumOff val="35000"/>
                  </a:schemeClr>
                </a:solidFill>
                <a:uFillTx/>
                <a:latin typeface="+mn-lt"/>
                <a:ea typeface="+mn-ea"/>
                <a:cs typeface="+mn-cs"/>
              </a:defRPr>
            </a:pPr>
            <a:endParaRPr lang="en-US">
              <a:uFillTx/>
            </a:endParaRPr>
          </a:p>
        </c:txPr>
        <c:crossAx val="5"/>
        <c:crosses val="autoZero"/>
        <c:crossBetween val="between"/>
      </c:valAx>
      <c:valAx>
        <c:axId val="7"/>
        <c:scaling>
          <c:orientation val="minMax"/>
        </c:scaling>
        <c:delete val="0"/>
        <c:axPos val="r"/>
        <c:numFmt formatCode="General" sourceLinked="1"/>
        <c:majorTickMark val="out"/>
        <c:minorTickMark val="none"/>
        <c:tickLblPos val="nextTo"/>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60000000" spcFirstLastPara="1" vert="horz" vertOverflow="ellipsis" wrap="square"/>
          <a:lstStyle/>
          <a:p>
            <a:pPr>
              <a:defRPr b="0" baseline="0" i="0" kern="1200" strike="noStrike" sz="900" u="none">
                <a:solidFill>
                  <a:schemeClr val="tx1">
                    <a:lumMod val="65000"/>
                    <a:lumOff val="35000"/>
                  </a:schemeClr>
                </a:solidFill>
                <a:uFillTx/>
                <a:latin typeface="+mn-lt"/>
                <a:ea typeface="+mn-ea"/>
                <a:cs typeface="+mn-cs"/>
              </a:defRPr>
            </a:pPr>
            <a:endParaRPr lang="en-US">
              <a:uFillTx/>
            </a:endParaRPr>
          </a:p>
        </c:txPr>
        <c:crossAx val="8"/>
        <c:crosses val="max"/>
        <c:crossBetween val="between"/>
      </c:valAx>
      <c:catAx>
        <c:axId val="8"/>
        <c:scaling>
          <c:orientation val="minMax"/>
        </c:scaling>
        <c:delete val="1"/>
        <c:axPos val="b"/>
        <c:numFmt formatCode="General" sourceLinked="1"/>
        <c:majorTickMark val="out"/>
        <c:minorTickMark val="none"/>
        <c:tickLblPos val="nextTo"/>
        <c:crossAx val="7"/>
        <c:crosses val="autoZero"/>
        <c:auto val="1"/>
        <c:lblAlgn val="ctr"/>
        <c:lblOffset val="100"/>
        <c:noMultiLvlLbl val="0"/>
      </c:catA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plotArea>
    <c:legend>
      <c:legendPos val="b"/>
      <c:overlay val="0"/>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0" spcFirstLastPara="1" vert="horz" vertOverflow="ellipsis" wrap="square"/>
        <a:lstStyle/>
        <a:p>
          <a:pPr>
            <a:defRPr b="0" baseline="0" i="0" kern="1200" strike="noStrike" sz="900" u="none">
              <a:solidFill>
                <a:schemeClr val="tx1">
                  <a:lumMod val="65000"/>
                  <a:lumOff val="35000"/>
                </a:schemeClr>
              </a:solidFill>
              <a:uFillTx/>
              <a:latin typeface="+mn-lt"/>
              <a:ea typeface="+mn-ea"/>
              <a:cs typeface="+mn-cs"/>
            </a:defRPr>
          </a:pPr>
          <a:endParaRPr lang="en-US">
            <a:uFillTx/>
          </a:endParaRPr>
        </a:p>
      </c:txPr>
    </c:legend>
    <c:plotVisOnly val="1"/>
    <c:dispBlanksAs val="gap"/>
    <c:showDLblsOverMax val="0"/>
  </c:chart>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lstStyle/>
    <a:p>
      <a:pPr>
        <a:defRPr>
          <a:uFillTx/>
        </a:defRPr>
      </a:pPr>
      <a:endParaRPr lang="en-US">
        <a:uFillTx/>
      </a:endParaRPr>
    </a:p>
  </c:txPr>
  <c:externalData r:id="rId1">
    <c:autoUpdate val="0"/>
  </c:externalData>
</c:chartSpace>
</file>

<file path=ppt/charts/chart4.xml><?xml version="1.0" encoding="utf-8"?>
<c:chartSpace xmlns:a="http://schemas.openxmlformats.org/drawingml/2006/main" xmlns:c="http://schemas.openxmlformats.org/drawingml/2006/chart" xmlns:cdr="http://schemas.openxmlformats.org/drawingml/2006/chartDrawing" xmlns:s="http://schemas.openxmlformats.org/officeDocument/2006/sharedTypes" xmlns:r="http://schemas.openxmlformats.org/officeDocument/2006/relationships">
  <c:date1904 val="0"/>
  <c:lang val="en-US"/>
  <c:roundedCorners val="0"/>
  <c:chart>
    <c:title>
      <c:tx>
        <c:rich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0" spcFirstLastPara="1" vert="horz" vertOverflow="ellipsis" wrap="square"/>
          <a:lstStyle/>
          <a:p>
            <a:pPr algn="ctr" defTabSz="914400" eaLnBrk="1" fontAlgn="auto" hangingPunct="1" indent="0" latinLnBrk="0" lvl="0" marL="0" marR="0" rtl="0">
              <a:lnSpc>
                <a:spcPct val="100000"/>
              </a:lnSpc>
              <a:spcBef>
                <a:spcPts val="0"/>
              </a:spcBef>
              <a:spcAft>
                <a:spcPts val="0"/>
              </a:spcAft>
              <a:buFontTx/>
              <a:buNone/>
              <a:defRPr b="1" baseline="0" i="0" kern="1200" spc="0" strike="noStrike" sz="1400" u="none">
                <a:solidFill>
                  <a:srgbClr val="000000"/>
                </a:solidFill>
                <a:uFillTx/>
                <a:latin typeface="+mn-lt"/>
                <a:ea typeface="+mn-ea"/>
                <a:cs typeface="+mn-cs"/>
              </a:defRPr>
            </a:pPr>
            <a:r>
              <a:rPr b="1" baseline="0" dirty="0" i="0" lang="en-GB" sz="1800">
                <a:effectLst/>
                <a:uFillTx/>
              </a:rPr>
              <a:t>All Audiences (incl. gen traffic)- </a:t>
            </a:r>
            <a:endParaRPr dirty="0" lang="en-GB" sz="1400">
              <a:effectLst/>
              <a:uFillTx/>
            </a:endParaRPr>
          </a:p>
          <a:p>
            <a:pPr algn="ctr" defTabSz="914400" eaLnBrk="1" fontAlgn="auto" hangingPunct="1" indent="0" latinLnBrk="0" lvl="0" marL="0" marR="0" rtl="0">
              <a:lnSpc>
                <a:spcPct val="100000"/>
              </a:lnSpc>
              <a:spcBef>
                <a:spcPts val="0"/>
              </a:spcBef>
              <a:spcAft>
                <a:spcPts val="0"/>
              </a:spcAft>
              <a:buFontTx/>
              <a:buNone/>
              <a:defRPr b="1" baseline="0" i="0" kern="1200" spc="0" strike="noStrike" sz="1400" u="none">
                <a:solidFill>
                  <a:srgbClr val="000000"/>
                </a:solidFill>
                <a:uFillTx/>
                <a:latin typeface="+mn-lt"/>
                <a:ea typeface="+mn-ea"/>
                <a:cs typeface="+mn-cs"/>
              </a:defRPr>
            </a:pPr>
            <a:r>
              <a:rPr b="1" dirty="0" lang="en-GB" sz="1400">
                <a:solidFill>
                  <a:schemeClr val="tx1"/>
                </a:solidFill>
                <a:uFillTx/>
              </a:rPr>
              <a:t>Total Share and Number of Sessions by Platform</a:t>
            </a:r>
          </a:p>
        </c:rich>
      </c:tx>
      <c:layout>
        <c:manualLayout>
          <c:xMode val="edge"/>
          <c:yMode val="edge"/>
          <c:x val="0.266432627153697"/>
          <c:y val="0.0185770741352031"/>
        </c:manualLayout>
      </c:layout>
      <c:overlay val="0"/>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0" spcFirstLastPara="1" vert="horz" vertOverflow="ellipsis" wrap="square"/>
        <a:lstStyle/>
        <a:p>
          <a:pPr algn="ctr" defTabSz="914400" eaLnBrk="1" fontAlgn="auto" hangingPunct="1" indent="0" latinLnBrk="0" lvl="0" marL="0" marR="0" rtl="0">
            <a:lnSpc>
              <a:spcPct val="100000"/>
            </a:lnSpc>
            <a:spcBef>
              <a:spcPts val="0"/>
            </a:spcBef>
            <a:spcAft>
              <a:spcPts val="0"/>
            </a:spcAft>
            <a:buFontTx/>
            <a:buNone/>
            <a:defRPr b="1" baseline="0" i="0" kern="1200" spc="0" strike="noStrike" sz="1400" u="none">
              <a:solidFill>
                <a:srgbClr val="000000"/>
              </a:solidFill>
              <a:uFillTx/>
              <a:latin typeface="+mn-lt"/>
              <a:ea typeface="+mn-ea"/>
              <a:cs typeface="+mn-cs"/>
            </a:defRPr>
          </a:pPr>
          <a:endParaRPr lang="en-US">
            <a:uFillTx/>
          </a:endParaRPr>
        </a:p>
      </c:txPr>
    </c:title>
    <c:autoTitleDeleted val="0"/>
    <c:plotArea>
      <c:layout/>
      <c:barChart>
        <c:barDir val="col"/>
        <c:grouping val="percentStacked"/>
        <c:varyColors val="0"/>
        <c:ser>
          <c:idx val="0"/>
          <c:order val="0"/>
          <c:tx>
            <c:strRef>
              <c:f>'Share of sessions by platform'!$A$18</c:f>
              <c:strCache>
                <c:ptCount val="1"/>
                <c:pt idx="0">
                  <c:v>Domain Display</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bg1">
                <a:lumMod val="85000"/>
              </a:schemeClr>
            </a:solidFill>
            <a:ln>
              <a:noFill/>
            </a:ln>
            <a:effectLst/>
          </c:spPr>
          <c:invertIfNegative val="0"/>
          <c:cat>
            <c:strRef>
              <c:f>'Share of sessions by platform'!$B$17:$H$17</c:f>
              <c:strCache>
                <c:ptCount val="7"/>
                <c:pt idx="0">
                  <c:v>Apr</c:v>
                </c:pt>
                <c:pt idx="1">
                  <c:v>May</c:v>
                </c:pt>
                <c:pt idx="2">
                  <c:v>Jun</c:v>
                </c:pt>
                <c:pt idx="3">
                  <c:v>Jul</c:v>
                </c:pt>
                <c:pt idx="4">
                  <c:v>Aug</c:v>
                </c:pt>
                <c:pt idx="5">
                  <c:v>Sep</c:v>
                </c:pt>
                <c:pt idx="6">
                  <c:v>Oct</c:v>
                </c:pt>
              </c:strCache>
            </c:strRef>
          </c:cat>
          <c:val>
            <c:numRef>
              <c:f>'Share of sessions by platform'!$B$18:$H$18</c:f>
              <c:numCache>
                <c:formatCode>_-* #,##0_-;\-* #,##0_-;_-* "-"??_-;_-@_-</c:formatCode>
                <c:ptCount val="7"/>
                <c:pt idx="0">
                  <c:v>930</c:v>
                </c:pt>
                <c:pt idx="1">
                  <c:v>2097</c:v>
                </c:pt>
                <c:pt idx="2">
                  <c:v>2061</c:v>
                </c:pt>
                <c:pt idx="3">
                  <c:v>2196</c:v>
                </c:pt>
                <c:pt idx="4">
                  <c:v>2316</c:v>
                </c:pt>
                <c:pt idx="5">
                  <c:v>1905</c:v>
                </c:pt>
                <c:pt idx="6">
                  <c:v>7439</c:v>
                </c:pt>
              </c:numCache>
            </c:numRef>
          </c:val>
        </c:ser>
        <c:ser>
          <c:idx val="1"/>
          <c:order val="1"/>
          <c:tx>
            <c:strRef>
              <c:f>'Share of sessions by platform'!$A$19</c:f>
              <c:strCache>
                <c:ptCount val="1"/>
                <c:pt idx="0">
                  <c:v>Facebook</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1"/>
            </a:solidFill>
            <a:ln>
              <a:noFill/>
            </a:ln>
            <a:effectLst/>
          </c:spPr>
          <c:invertIfNegative val="0"/>
          <c:cat>
            <c:strRef>
              <c:f>'Share of sessions by platform'!$B$17:$H$17</c:f>
              <c:strCache>
                <c:ptCount val="7"/>
                <c:pt idx="0">
                  <c:v>Apr</c:v>
                </c:pt>
                <c:pt idx="1">
                  <c:v>May</c:v>
                </c:pt>
                <c:pt idx="2">
                  <c:v>Jun</c:v>
                </c:pt>
                <c:pt idx="3">
                  <c:v>Jul</c:v>
                </c:pt>
                <c:pt idx="4">
                  <c:v>Aug</c:v>
                </c:pt>
                <c:pt idx="5">
                  <c:v>Sep</c:v>
                </c:pt>
                <c:pt idx="6">
                  <c:v>Oct</c:v>
                </c:pt>
              </c:strCache>
            </c:strRef>
          </c:cat>
          <c:val>
            <c:numRef>
              <c:f>'Share of sessions by platform'!$B$19:$H$19</c:f>
              <c:numCache>
                <c:formatCode>_-* #,##0_-;\-* #,##0_-;_-* "-"??_-;_-@_-</c:formatCode>
                <c:ptCount val="6"/>
                <c:pt idx="0">
                  <c:v>165</c:v>
                </c:pt>
                <c:pt idx="1">
                  <c:v>391</c:v>
                </c:pt>
                <c:pt idx="2">
                  <c:v>283</c:v>
                </c:pt>
                <c:pt idx="3">
                  <c:v>287</c:v>
                </c:pt>
                <c:pt idx="4">
                  <c:v>142</c:v>
                </c:pt>
                <c:pt idx="5">
                  <c:v>1</c:v>
                </c:pt>
              </c:numCache>
            </c:numRef>
          </c:val>
        </c:ser>
        <c:ser>
          <c:idx val="2"/>
          <c:order val="2"/>
          <c:tx>
            <c:strRef>
              <c:f>'Share of sessions by platform'!$A$20</c:f>
              <c:strCache>
                <c:ptCount val="1"/>
                <c:pt idx="0">
                  <c:v>Google SEM</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rgbClr val="FF0000"/>
            </a:solidFill>
            <a:ln>
              <a:noFill/>
            </a:ln>
            <a:effectLst/>
          </c:spPr>
          <c:invertIfNegative val="0"/>
          <c:cat>
            <c:strRef>
              <c:f>'Share of sessions by platform'!$B$17:$H$17</c:f>
              <c:strCache>
                <c:ptCount val="7"/>
                <c:pt idx="0">
                  <c:v>Apr</c:v>
                </c:pt>
                <c:pt idx="1">
                  <c:v>May</c:v>
                </c:pt>
                <c:pt idx="2">
                  <c:v>Jun</c:v>
                </c:pt>
                <c:pt idx="3">
                  <c:v>Jul</c:v>
                </c:pt>
                <c:pt idx="4">
                  <c:v>Aug</c:v>
                </c:pt>
                <c:pt idx="5">
                  <c:v>Sep</c:v>
                </c:pt>
                <c:pt idx="6">
                  <c:v>Oct</c:v>
                </c:pt>
              </c:strCache>
            </c:strRef>
          </c:cat>
          <c:val>
            <c:numRef>
              <c:f>'Share of sessions by platform'!$B$20:$H$20</c:f>
              <c:numCache>
                <c:formatCode>_-* #,##0_-;\-* #,##0_-;_-* "-"??_-;_-@_-</c:formatCode>
                <c:ptCount val="7"/>
                <c:pt idx="0">
                  <c:v>1201</c:v>
                </c:pt>
                <c:pt idx="1">
                  <c:v>2928</c:v>
                </c:pt>
                <c:pt idx="2">
                  <c:v>3267</c:v>
                </c:pt>
                <c:pt idx="3">
                  <c:v>2068</c:v>
                </c:pt>
                <c:pt idx="4">
                  <c:v>2498</c:v>
                </c:pt>
                <c:pt idx="5">
                  <c:v>2638</c:v>
                </c:pt>
                <c:pt idx="6">
                  <c:v>2780</c:v>
                </c:pt>
              </c:numCache>
            </c:numRef>
          </c:val>
        </c:ser>
        <c:ser>
          <c:idx val="3"/>
          <c:order val="3"/>
          <c:tx>
            <c:strRef>
              <c:f>'Share of sessions by platform'!$A$21</c:f>
              <c:strCache>
                <c:ptCount val="1"/>
                <c:pt idx="0">
                  <c:v>LinkedIn</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1">
                <a:lumMod val="40000"/>
                <a:lumOff val="60000"/>
              </a:schemeClr>
            </a:solidFill>
            <a:ln>
              <a:noFill/>
            </a:ln>
            <a:effectLst/>
          </c:spPr>
          <c:invertIfNegative val="0"/>
          <c:cat>
            <c:strRef>
              <c:f>'Share of sessions by platform'!$B$17:$H$17</c:f>
              <c:strCache>
                <c:ptCount val="7"/>
                <c:pt idx="0">
                  <c:v>Apr</c:v>
                </c:pt>
                <c:pt idx="1">
                  <c:v>May</c:v>
                </c:pt>
                <c:pt idx="2">
                  <c:v>Jun</c:v>
                </c:pt>
                <c:pt idx="3">
                  <c:v>Jul</c:v>
                </c:pt>
                <c:pt idx="4">
                  <c:v>Aug</c:v>
                </c:pt>
                <c:pt idx="5">
                  <c:v>Sep</c:v>
                </c:pt>
                <c:pt idx="6">
                  <c:v>Oct</c:v>
                </c:pt>
              </c:strCache>
            </c:strRef>
          </c:cat>
          <c:val>
            <c:numRef>
              <c:f>'Share of sessions by platform'!$B$21:$H$21</c:f>
              <c:numCache>
                <c:formatCode>_-* #,##0_-;\-* #,##0_-;_-* "-"??_-;_-@_-</c:formatCode>
                <c:ptCount val="7"/>
                <c:pt idx="0">
                  <c:v>628</c:v>
                </c:pt>
                <c:pt idx="1">
                  <c:v>1716</c:v>
                </c:pt>
                <c:pt idx="2">
                  <c:v>1061</c:v>
                </c:pt>
                <c:pt idx="3">
                  <c:v>983</c:v>
                </c:pt>
                <c:pt idx="4">
                  <c:v>966</c:v>
                </c:pt>
                <c:pt idx="5">
                  <c:v>844</c:v>
                </c:pt>
                <c:pt idx="6">
                  <c:v>3020</c:v>
                </c:pt>
              </c:numCache>
            </c:numRef>
          </c:val>
        </c:ser>
        <c:ser>
          <c:idx val="4"/>
          <c:order val="4"/>
          <c:tx>
            <c:strRef>
              <c:f>'Share of sessions by platform'!$A$22</c:f>
              <c:strCache>
                <c:ptCount val="1"/>
                <c:pt idx="0">
                  <c:v>NA</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tx1"/>
            </a:solidFill>
            <a:ln>
              <a:noFill/>
            </a:ln>
            <a:effectLst/>
          </c:spPr>
          <c:invertIfNegative val="0"/>
          <c:dLbls>
            <c:showLeaderLines val="0"/>
            <c:showBubbleSize val="0"/>
            <c:showPercent val="0"/>
            <c:showSerName val="0"/>
            <c:showCatName val="0"/>
            <c:showVal val="1"/>
            <c:showLegendKey val="0"/>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bIns="19050" lIns="38100" rIns="38100" rot="0" spcFirstLastPara="1" tIns="19050" vert="horz" vertOverflow="ellipsis" wrap="square">
                <a:spAutoFit/>
              </a:bodyPr>
              <a:lstStyle/>
              <a:p>
                <a:pPr>
                  <a:defRPr b="0" baseline="0" i="0" kern="1200" strike="noStrike" sz="900" u="none">
                    <a:solidFill>
                      <a:schemeClr val="bg1"/>
                    </a:solidFill>
                    <a:uFillTx/>
                    <a:latin typeface="+mn-lt"/>
                    <a:ea typeface="+mn-ea"/>
                    <a:cs typeface="+mn-cs"/>
                  </a:defRPr>
                </a:pPr>
                <a:endParaRPr lang="en-US">
                  <a:uFillTx/>
                </a:endParaRPr>
              </a:p>
            </c:txPr>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tx1"/>
              </a:solidFill>
              <a:ln>
                <a:noFill/>
              </a:ln>
              <a:effectLst/>
            </c:spPr>
          </c:dLbls>
          <c:cat>
            <c:strRef>
              <c:f>'Share of sessions by platform'!$B$17:$H$17</c:f>
              <c:strCache>
                <c:ptCount val="7"/>
                <c:pt idx="0">
                  <c:v>Apr</c:v>
                </c:pt>
                <c:pt idx="1">
                  <c:v>May</c:v>
                </c:pt>
                <c:pt idx="2">
                  <c:v>Jun</c:v>
                </c:pt>
                <c:pt idx="3">
                  <c:v>Jul</c:v>
                </c:pt>
                <c:pt idx="4">
                  <c:v>Aug</c:v>
                </c:pt>
                <c:pt idx="5">
                  <c:v>Sep</c:v>
                </c:pt>
                <c:pt idx="6">
                  <c:v>Oct</c:v>
                </c:pt>
              </c:strCache>
            </c:strRef>
          </c:cat>
          <c:val>
            <c:numRef>
              <c:f>'Share of sessions by platform'!$B$22:$H$22</c:f>
              <c:numCache>
                <c:formatCode>_-* #,##0_-;\-* #,##0_-;_-* "-"??_-;_-@_-</c:formatCode>
                <c:ptCount val="7"/>
                <c:pt idx="0">
                  <c:v>47759</c:v>
                </c:pt>
                <c:pt idx="1">
                  <c:v>85200</c:v>
                </c:pt>
                <c:pt idx="2">
                  <c:v>83625</c:v>
                </c:pt>
                <c:pt idx="3">
                  <c:v>53363</c:v>
                </c:pt>
                <c:pt idx="4">
                  <c:v>56264</c:v>
                </c:pt>
                <c:pt idx="5">
                  <c:v>59153</c:v>
                </c:pt>
                <c:pt idx="6">
                  <c:v>59317</c:v>
                </c:pt>
              </c:numCache>
            </c:numRef>
          </c:val>
        </c:ser>
        <c:ser>
          <c:idx val="5"/>
          <c:order val="5"/>
          <c:tx>
            <c:strRef>
              <c:f>'Share of sessions by platform'!$A$23</c:f>
              <c:strCache>
                <c:ptCount val="1"/>
                <c:pt idx="0">
                  <c:v>OTT</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6"/>
            </a:solidFill>
            <a:ln>
              <a:noFill/>
            </a:ln>
            <a:effectLst/>
          </c:spPr>
          <c:invertIfNegative val="0"/>
          <c:cat>
            <c:strRef>
              <c:f>'Share of sessions by platform'!$B$17:$H$17</c:f>
              <c:strCache>
                <c:ptCount val="7"/>
                <c:pt idx="0">
                  <c:v>Apr</c:v>
                </c:pt>
                <c:pt idx="1">
                  <c:v>May</c:v>
                </c:pt>
                <c:pt idx="2">
                  <c:v>Jun</c:v>
                </c:pt>
                <c:pt idx="3">
                  <c:v>Jul</c:v>
                </c:pt>
                <c:pt idx="4">
                  <c:v>Aug</c:v>
                </c:pt>
                <c:pt idx="5">
                  <c:v>Sep</c:v>
                </c:pt>
                <c:pt idx="6">
                  <c:v>Oct</c:v>
                </c:pt>
              </c:strCache>
            </c:strRef>
          </c:cat>
          <c:val>
            <c:numRef>
              <c:f>'Share of sessions by platform'!$B$23:$H$23</c:f>
              <c:numCache>
                <c:formatCode>_-* #,##0_-;\-* #,##0_-;_-* "-"??_-;_-@_-</c:formatCode>
                <c:ptCount val="4"/>
                <c:pt idx="0">
                  <c:v>825</c:v>
                </c:pt>
                <c:pt idx="1">
                  <c:v>2</c:v>
                </c:pt>
                <c:pt idx="4">
                  <c:v>1</c:v>
                </c:pt>
                <c:pt idx="6">
                  <c:v>2</c:v>
                </c:pt>
              </c:numCache>
            </c:numRef>
          </c:val>
        </c:ser>
        <c:ser>
          <c:idx val="6"/>
          <c:order val="6"/>
          <c:tx>
            <c:strRef>
              <c:f>'Share of sessions by platform'!$A$24</c:f>
              <c:strCache>
                <c:ptCount val="1"/>
                <c:pt idx="0">
                  <c:v>Trade Media</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4"/>
            </a:solidFill>
            <a:ln>
              <a:noFill/>
            </a:ln>
            <a:effectLst/>
          </c:spPr>
          <c:invertIfNegative val="0"/>
          <c:cat>
            <c:strRef>
              <c:f>'Share of sessions by platform'!$B$17:$H$17</c:f>
              <c:strCache>
                <c:ptCount val="7"/>
                <c:pt idx="0">
                  <c:v>Apr</c:v>
                </c:pt>
                <c:pt idx="1">
                  <c:v>May</c:v>
                </c:pt>
                <c:pt idx="2">
                  <c:v>Jun</c:v>
                </c:pt>
                <c:pt idx="3">
                  <c:v>Jul</c:v>
                </c:pt>
                <c:pt idx="4">
                  <c:v>Aug</c:v>
                </c:pt>
                <c:pt idx="5">
                  <c:v>Sep</c:v>
                </c:pt>
                <c:pt idx="6">
                  <c:v>Oct</c:v>
                </c:pt>
              </c:strCache>
            </c:strRef>
          </c:cat>
          <c:val>
            <c:numRef>
              <c:f>'Share of sessions by platform'!$B$24:$H$24</c:f>
              <c:numCache>
                <c:formatCode>_-* #,##0_-;\-* #,##0_-;_-* "-"??_-;_-@_-</c:formatCode>
                <c:ptCount val="7"/>
                <c:pt idx="0">
                  <c:v>609</c:v>
                </c:pt>
                <c:pt idx="1">
                  <c:v>452</c:v>
                </c:pt>
                <c:pt idx="2">
                  <c:v>515</c:v>
                </c:pt>
                <c:pt idx="3">
                  <c:v>352</c:v>
                </c:pt>
                <c:pt idx="4">
                  <c:v>124</c:v>
                </c:pt>
                <c:pt idx="5">
                  <c:v>226</c:v>
                </c:pt>
                <c:pt idx="6">
                  <c:v>175</c:v>
                </c:pt>
              </c:numCache>
            </c:numRef>
          </c:val>
        </c:ser>
        <c:ser>
          <c:idx val="7"/>
          <c:order val="7"/>
          <c:tx>
            <c:strRef>
              <c:f>'Share of sessions by platform'!$A$25</c:f>
              <c:strCache>
                <c:ptCount val="1"/>
                <c:pt idx="0">
                  <c:v>User ID Display</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2"/>
            </a:solidFill>
            <a:ln>
              <a:noFill/>
            </a:ln>
            <a:effectLst/>
          </c:spPr>
          <c:invertIfNegative val="0"/>
          <c:dLbls>
            <c:showLeaderLines val="0"/>
            <c:showBubbleSize val="0"/>
            <c:showPercent val="0"/>
            <c:showSerName val="0"/>
            <c:showCatName val="0"/>
            <c:showVal val="1"/>
            <c:showLegendKey val="0"/>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bIns="19050" lIns="38100" rIns="38100" rot="0" spcFirstLastPara="1" tIns="19050" vert="horz" vertOverflow="ellipsis" wrap="square">
                <a:spAutoFit/>
              </a:bodyPr>
              <a:lstStyle/>
              <a:p>
                <a:pPr>
                  <a:defRPr b="0" baseline="0" i="0" kern="1200" strike="noStrike" sz="900" u="none">
                    <a:solidFill>
                      <a:schemeClr val="tx1">
                        <a:lumMod val="75000"/>
                        <a:lumOff val="25000"/>
                      </a:schemeClr>
                    </a:solidFill>
                    <a:uFillTx/>
                    <a:latin typeface="+mn-lt"/>
                    <a:ea typeface="+mn-ea"/>
                    <a:cs typeface="+mn-cs"/>
                  </a:defRPr>
                </a:pPr>
                <a:endParaRPr lang="en-US">
                  <a:uFillTx/>
                </a:endParaRPr>
              </a:p>
            </c:txPr>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dLbls>
          <c:cat>
            <c:strRef>
              <c:f>'Share of sessions by platform'!$B$17:$H$17</c:f>
              <c:strCache>
                <c:ptCount val="7"/>
                <c:pt idx="0">
                  <c:v>Apr</c:v>
                </c:pt>
                <c:pt idx="1">
                  <c:v>May</c:v>
                </c:pt>
                <c:pt idx="2">
                  <c:v>Jun</c:v>
                </c:pt>
                <c:pt idx="3">
                  <c:v>Jul</c:v>
                </c:pt>
                <c:pt idx="4">
                  <c:v>Aug</c:v>
                </c:pt>
                <c:pt idx="5">
                  <c:v>Sep</c:v>
                </c:pt>
                <c:pt idx="6">
                  <c:v>Oct</c:v>
                </c:pt>
              </c:strCache>
            </c:strRef>
          </c:cat>
          <c:val>
            <c:numRef>
              <c:f>'Share of sessions by platform'!$B$25:$H$25</c:f>
              <c:numCache>
                <c:formatCode>_-* #,##0_-;\-* #,##0_-;_-* "-"??_-;_-@_-</c:formatCode>
                <c:ptCount val="5"/>
                <c:pt idx="2">
                  <c:v>1713</c:v>
                </c:pt>
                <c:pt idx="3">
                  <c:v>2631</c:v>
                </c:pt>
                <c:pt idx="4">
                  <c:v>3968</c:v>
                </c:pt>
                <c:pt idx="5">
                  <c:v>11372</c:v>
                </c:pt>
                <c:pt idx="6">
                  <c:v>11677</c:v>
                </c:pt>
              </c:numCache>
            </c:numRef>
          </c:val>
        </c:ser>
        <c:dLbls>
          <c:showBubbleSize val="0"/>
          <c:showPercent val="0"/>
          <c:showSerName val="0"/>
          <c:showCatName val="0"/>
          <c:showVal val="0"/>
          <c:showLegendKey val="0"/>
        </c:dLbls>
        <c:gapWidth val="63"/>
        <c:overlap val="100"/>
        <c:axId val="1"/>
        <c:axId val="2"/>
      </c:barChart>
      <c:catAx>
        <c:axId val="1"/>
        <c:scaling>
          <c:orientation val="minMax"/>
        </c:scaling>
        <c:delete val="0"/>
        <c:axPos val="b"/>
        <c:numFmt formatCode="General" sourceLinked="1"/>
        <c:majorTickMark val="none"/>
        <c:minorTickMark val="none"/>
        <c:tickLblPos val="nextTo"/>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lgn="ctr" cap="flat" cmpd="sng" w="9525">
            <a:solidFill>
              <a:schemeClr val="tx1">
                <a:lumMod val="15000"/>
                <a:lumOff val="85000"/>
              </a:schemeClr>
            </a:solidFill>
            <a:round/>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60000000" spcFirstLastPara="1" vert="horz" vertOverflow="ellipsis" wrap="square"/>
          <a:lstStyle/>
          <a:p>
            <a:pPr>
              <a:defRPr b="0" baseline="0" i="0" kern="1200" strike="noStrike" sz="900" u="none">
                <a:solidFill>
                  <a:schemeClr val="tx1">
                    <a:lumMod val="65000"/>
                    <a:lumOff val="35000"/>
                  </a:schemeClr>
                </a:solidFill>
                <a:uFillTx/>
                <a:latin typeface="+mn-lt"/>
                <a:ea typeface="+mn-ea"/>
                <a:cs typeface="+mn-cs"/>
              </a:defRPr>
            </a:pPr>
            <a:endParaRPr lang="en-US">
              <a:uFillTx/>
            </a:endParaRPr>
          </a:p>
        </c:txPr>
        <c:crossAx val="2"/>
        <c:crosses val="autoZero"/>
        <c:auto val="1"/>
        <c:lblAlgn val="ctr"/>
        <c:lblOffset val="100"/>
        <c:noMultiLvlLbl val="0"/>
      </c:catAx>
      <c:valAx>
        <c:axId val="2"/>
        <c:scaling>
          <c:orientation val="minMax"/>
        </c:scaling>
        <c:delete val="0"/>
        <c:axPos val="l"/>
        <c:majorGridlines>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ln algn="ctr" cap="flat" cmpd="sng" w="9525">
              <a:solidFill>
                <a:schemeClr val="tx1">
                  <a:lumMod val="15000"/>
                  <a:lumOff val="85000"/>
                </a:schemeClr>
              </a:solidFill>
              <a:round/>
            </a:ln>
            <a:effectLst/>
          </c:spPr>
        </c:majorGridlines>
        <c:numFmt formatCode="0%" sourceLinked="1"/>
        <c:majorTickMark val="none"/>
        <c:minorTickMark val="none"/>
        <c:tickLblPos val="nextTo"/>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60000000" spcFirstLastPara="1" vert="horz" vertOverflow="ellipsis" wrap="square"/>
          <a:lstStyle/>
          <a:p>
            <a:pPr>
              <a:defRPr b="0" baseline="0" i="0" kern="1200" strike="noStrike" sz="900" u="none">
                <a:solidFill>
                  <a:schemeClr val="tx1">
                    <a:lumMod val="65000"/>
                    <a:lumOff val="35000"/>
                  </a:schemeClr>
                </a:solidFill>
                <a:uFillTx/>
                <a:latin typeface="+mn-lt"/>
                <a:ea typeface="+mn-ea"/>
                <a:cs typeface="+mn-cs"/>
              </a:defRPr>
            </a:pPr>
            <a:endParaRPr lang="en-US">
              <a:uFillTx/>
            </a:endParaRPr>
          </a:p>
        </c:txPr>
        <c:crossAx val="1"/>
        <c:crosses val="autoZero"/>
        <c:crossBetween val="between"/>
      </c:valA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plotArea>
    <c:legend>
      <c:legendPos val="b"/>
      <c:overlay val="0"/>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0" spcFirstLastPara="1" vert="horz" vertOverflow="ellipsis" wrap="square"/>
        <a:lstStyle/>
        <a:p>
          <a:pPr>
            <a:defRPr b="0" baseline="0" i="0" kern="1200" strike="noStrike" sz="900" u="none">
              <a:solidFill>
                <a:schemeClr val="tx1">
                  <a:lumMod val="65000"/>
                  <a:lumOff val="35000"/>
                </a:schemeClr>
              </a:solidFill>
              <a:uFillTx/>
              <a:latin typeface="+mn-lt"/>
              <a:ea typeface="+mn-ea"/>
              <a:cs typeface="+mn-cs"/>
            </a:defRPr>
          </a:pPr>
          <a:endParaRPr lang="en-US">
            <a:uFillTx/>
          </a:endParaRPr>
        </a:p>
      </c:txPr>
    </c:legend>
    <c:plotVisOnly val="1"/>
    <c:dispBlanksAs val="gap"/>
    <c:showDLblsOverMax val="0"/>
  </c:chart>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lstStyle/>
    <a:p>
      <a:pPr>
        <a:defRPr>
          <a:uFillTx/>
        </a:defRPr>
      </a:pPr>
      <a:endParaRPr lang="en-US">
        <a:uFillTx/>
      </a:endParaRPr>
    </a:p>
  </c:txPr>
  <c:externalData r:id="rId1">
    <c:autoUpdate val="0"/>
  </c:externalData>
</c:chartSpace>
</file>

<file path=ppt/charts/chart5.xml><?xml version="1.0" encoding="utf-8"?>
<c:chartSpace xmlns:a="http://schemas.openxmlformats.org/drawingml/2006/main" xmlns:c="http://schemas.openxmlformats.org/drawingml/2006/chart" xmlns:cdr="http://schemas.openxmlformats.org/drawingml/2006/chartDrawing" xmlns:s="http://schemas.openxmlformats.org/officeDocument/2006/sharedTypes" xmlns:r="http://schemas.openxmlformats.org/officeDocument/2006/relationships">
  <c:date1904 val="0"/>
  <c:lang val="en-US"/>
  <c:roundedCorners val="0"/>
  <c:chart>
    <c:title>
      <c:tx>
        <c:rich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0" spcFirstLastPara="1" vert="horz" vertOverflow="ellipsis" wrap="square"/>
          <a:lstStyle/>
          <a:p>
            <a:pPr algn="ctr" defTabSz="914400" eaLnBrk="1" fontAlgn="auto" hangingPunct="1" indent="0" latinLnBrk="0" lvl="0" marL="0" marR="0" rtl="0">
              <a:lnSpc>
                <a:spcPct val="100000"/>
              </a:lnSpc>
              <a:spcBef>
                <a:spcPts val="0"/>
              </a:spcBef>
              <a:spcAft>
                <a:spcPts val="0"/>
              </a:spcAft>
              <a:buFontTx/>
              <a:buNone/>
              <a:defRPr b="0" baseline="0" i="0" kern="1200" spc="0" strike="noStrike" sz="1400" u="none">
                <a:solidFill>
                  <a:srgbClr val="000000">
                    <a:lumMod val="65000"/>
                    <a:lumOff val="35000"/>
                  </a:srgbClr>
                </a:solidFill>
                <a:uFillTx/>
                <a:latin typeface="+mn-lt"/>
                <a:ea typeface="+mn-ea"/>
                <a:cs typeface="+mn-cs"/>
              </a:defRPr>
            </a:pPr>
            <a:r>
              <a:rPr b="1" baseline="0" dirty="0" i="0" lang="en-GB" sz="1400">
                <a:solidFill>
                  <a:schemeClr val="tx1"/>
                </a:solidFill>
                <a:effectLst/>
                <a:uFillTx/>
              </a:rPr>
              <a:t>All Audiences (incl. gen traffic)- </a:t>
            </a:r>
            <a:endParaRPr dirty="0" lang="en-GB" sz="1050">
              <a:solidFill>
                <a:schemeClr val="tx1"/>
              </a:solidFill>
              <a:effectLst/>
              <a:uFillTx/>
            </a:endParaRPr>
          </a:p>
          <a:p>
            <a:pPr algn="ctr" defTabSz="914400" eaLnBrk="1" fontAlgn="auto" hangingPunct="1" indent="0" latinLnBrk="0" lvl="0" marL="0" marR="0" rtl="0">
              <a:lnSpc>
                <a:spcPct val="100000"/>
              </a:lnSpc>
              <a:spcBef>
                <a:spcPts val="0"/>
              </a:spcBef>
              <a:spcAft>
                <a:spcPts val="0"/>
              </a:spcAft>
              <a:buFontTx/>
              <a:buNone/>
              <a:defRPr b="0" baseline="0" i="0" kern="1200" spc="0" strike="noStrike" sz="1400" u="none">
                <a:solidFill>
                  <a:srgbClr val="000000">
                    <a:lumMod val="65000"/>
                    <a:lumOff val="35000"/>
                  </a:srgbClr>
                </a:solidFill>
                <a:uFillTx/>
                <a:latin typeface="+mn-lt"/>
                <a:ea typeface="+mn-ea"/>
                <a:cs typeface="+mn-cs"/>
              </a:defRPr>
            </a:pPr>
            <a:r>
              <a:rPr b="1" dirty="0" lang="en-US" sz="1200">
                <a:solidFill>
                  <a:schemeClr val="tx1"/>
                </a:solidFill>
                <a:uFillTx/>
              </a:rPr>
              <a:t>Conversion Rate by Platform</a:t>
            </a:r>
          </a:p>
        </c:rich>
      </c:tx>
      <c:overlay val="0"/>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0" spcFirstLastPara="1" vert="horz" vertOverflow="ellipsis" wrap="square"/>
        <a:lstStyle/>
        <a:p>
          <a:pPr algn="ctr" defTabSz="914400" eaLnBrk="1" fontAlgn="auto" hangingPunct="1" indent="0" latinLnBrk="0" lvl="0" marL="0" marR="0" rtl="0">
            <a:lnSpc>
              <a:spcPct val="100000"/>
            </a:lnSpc>
            <a:spcBef>
              <a:spcPts val="0"/>
            </a:spcBef>
            <a:spcAft>
              <a:spcPts val="0"/>
            </a:spcAft>
            <a:buFontTx/>
            <a:buNone/>
            <a:defRPr b="0" baseline="0" i="0" kern="1200" spc="0" strike="noStrike" sz="1400" u="none">
              <a:solidFill>
                <a:srgbClr val="000000">
                  <a:lumMod val="65000"/>
                  <a:lumOff val="35000"/>
                </a:srgbClr>
              </a:solidFill>
              <a:uFillTx/>
              <a:latin typeface="+mn-lt"/>
              <a:ea typeface="+mn-ea"/>
              <a:cs typeface="+mn-cs"/>
            </a:defRPr>
          </a:pPr>
          <a:endParaRPr lang="en-US">
            <a:uFillTx/>
          </a:endParaRPr>
        </a:p>
      </c:txPr>
    </c:title>
    <c:autoTitleDeleted val="0"/>
    <c:plotArea>
      <c:layout/>
      <c:barChart>
        <c:barDir val="bar"/>
        <c:grouping val="clustered"/>
        <c:varyColors val="0"/>
        <c:ser>
          <c:idx val="0"/>
          <c:order val="0"/>
          <c:tx>
            <c:strRef>
              <c:f>'Share of sessions by platform'!$S$15</c:f>
              <c:strCache>
                <c:ptCount val="1"/>
                <c:pt idx="0">
                  <c:v>Conversion Rate</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1"/>
            </a:solidFill>
            <a:ln>
              <a:noFill/>
            </a:ln>
            <a:effectLst/>
          </c:spPr>
          <c:invertIfNegative val="0"/>
          <c:dPt>
            <c:idx val="3"/>
            <c:invertIfNegative val="0"/>
            <c:bubble3D val="0"/>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6"/>
              </a:solidFill>
              <a:ln>
                <a:noFill/>
              </a:ln>
              <a:effectLst/>
            </c:spPr>
          </c:dPt>
          <c:dPt>
            <c:idx val="7"/>
            <c:invertIfNegative val="0"/>
            <c:bubble3D val="0"/>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6"/>
              </a:solidFill>
              <a:ln>
                <a:noFill/>
              </a:ln>
              <a:effectLst/>
            </c:spPr>
          </c:dPt>
          <c:dLbls>
            <c:showLeaderLines val="0"/>
            <c:showBubbleSize val="0"/>
            <c:showPercent val="0"/>
            <c:showSerName val="0"/>
            <c:showCatName val="0"/>
            <c:showVal val="1"/>
            <c:showLegendKey val="0"/>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bIns="19050" lIns="38100" rIns="38100" rot="0" spcFirstLastPara="1" tIns="19050" vert="horz" vertOverflow="ellipsis" wrap="square">
                <a:spAutoFit/>
              </a:bodyPr>
              <a:lstStyle/>
              <a:p>
                <a:pPr>
                  <a:defRPr b="0" baseline="0" i="0" kern="1200" strike="noStrike" sz="900" u="none">
                    <a:solidFill>
                      <a:schemeClr val="tx1">
                        <a:lumMod val="75000"/>
                        <a:lumOff val="25000"/>
                      </a:schemeClr>
                    </a:solidFill>
                    <a:uFillTx/>
                    <a:latin typeface="+mn-lt"/>
                    <a:ea typeface="+mn-ea"/>
                    <a:cs typeface="+mn-cs"/>
                  </a:defRPr>
                </a:pPr>
                <a:endParaRPr lang="en-US">
                  <a:uFillTx/>
                </a:endParaRPr>
              </a:p>
            </c:txPr>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dLbls>
          <c:cat>
            <c:strRef>
              <c:f>'Share of sessions by platform'!$P$16:$P$24</c:f>
              <c:strCache>
                <c:ptCount val="9"/>
                <c:pt idx="0">
                  <c:v>Total</c:v>
                </c:pt>
                <c:pt idx="1">
                  <c:v>Domain Display</c:v>
                </c:pt>
                <c:pt idx="2">
                  <c:v>Facebook</c:v>
                </c:pt>
                <c:pt idx="3">
                  <c:v>Google SEM</c:v>
                </c:pt>
                <c:pt idx="4">
                  <c:v>LinkedIn</c:v>
                </c:pt>
                <c:pt idx="5">
                  <c:v>NA</c:v>
                </c:pt>
                <c:pt idx="6">
                  <c:v>OTT</c:v>
                </c:pt>
                <c:pt idx="7">
                  <c:v>Trade Media</c:v>
                </c:pt>
                <c:pt idx="8">
                  <c:v>User ID Display</c:v>
                </c:pt>
              </c:strCache>
            </c:strRef>
          </c:cat>
          <c:val>
            <c:numRef>
              <c:f>'Share of sessions by platform'!$S$16:$S$24</c:f>
              <c:numCache>
                <c:formatCode>0.0%</c:formatCode>
                <c:ptCount val="9"/>
                <c:pt idx="0">
                  <c:v>8.3295953897851507E-2</c:v>
                </c:pt>
                <c:pt idx="1">
                  <c:v>4.8036317567567571E-3</c:v>
                </c:pt>
                <c:pt idx="2">
                  <c:v>4.4917257683215132E-2</c:v>
                </c:pt>
                <c:pt idx="3">
                  <c:v>0.29355581127733027</c:v>
                </c:pt>
                <c:pt idx="4">
                  <c:v>3.655890648730744E-2</c:v>
                </c:pt>
                <c:pt idx="5">
                  <c:v>8.5042985870770277E-2</c:v>
                </c:pt>
                <c:pt idx="6">
                  <c:v>1.8072289156626505E-2</c:v>
                </c:pt>
                <c:pt idx="7">
                  <c:v>0.14472075010191601</c:v>
                </c:pt>
                <c:pt idx="8">
                  <c:v>1.626223653582475E-3</c:v>
                </c:pt>
              </c:numCache>
            </c:numRef>
          </c:val>
        </c:ser>
        <c:dLbls>
          <c:showBubbleSize val="0"/>
          <c:showPercent val="0"/>
          <c:showSerName val="0"/>
          <c:showCatName val="0"/>
          <c:showVal val="0"/>
          <c:showLegendKey val="0"/>
        </c:dLbls>
        <c:gapWidth val="182"/>
        <c:axId val="3"/>
        <c:axId val="4"/>
      </c:barChart>
      <c:catAx>
        <c:axId val="3"/>
        <c:scaling>
          <c:orientation val="maxMin"/>
        </c:scaling>
        <c:delete val="0"/>
        <c:axPos val="l"/>
        <c:numFmt formatCode="General" sourceLinked="1"/>
        <c:majorTickMark val="none"/>
        <c:minorTickMark val="none"/>
        <c:tickLblPos val="nextTo"/>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lgn="ctr" cap="flat" cmpd="sng" w="9525">
            <a:solidFill>
              <a:schemeClr val="tx1">
                <a:lumMod val="15000"/>
                <a:lumOff val="85000"/>
              </a:schemeClr>
            </a:solidFill>
            <a:round/>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60000000" spcFirstLastPara="1" vert="horz" vertOverflow="ellipsis" wrap="square"/>
          <a:lstStyle/>
          <a:p>
            <a:pPr>
              <a:defRPr b="0" baseline="0" i="0" kern="1200" strike="noStrike" sz="900" u="none">
                <a:solidFill>
                  <a:schemeClr val="tx1">
                    <a:lumMod val="65000"/>
                    <a:lumOff val="35000"/>
                  </a:schemeClr>
                </a:solidFill>
                <a:uFillTx/>
                <a:latin typeface="+mn-lt"/>
                <a:ea typeface="+mn-ea"/>
                <a:cs typeface="+mn-cs"/>
              </a:defRPr>
            </a:pPr>
            <a:endParaRPr lang="en-US">
              <a:uFillTx/>
            </a:endParaRPr>
          </a:p>
        </c:txPr>
        <c:crossAx val="4"/>
        <c:crosses val="autoZero"/>
        <c:auto val="1"/>
        <c:lblAlgn val="ctr"/>
        <c:lblOffset val="100"/>
        <c:noMultiLvlLbl val="0"/>
      </c:catAx>
      <c:valAx>
        <c:axId val="4"/>
        <c:scaling>
          <c:orientation val="minMax"/>
        </c:scaling>
        <c:delete val="1"/>
        <c:axPos val="t"/>
        <c:numFmt formatCode="0.0%" sourceLinked="1"/>
        <c:majorTickMark val="none"/>
        <c:minorTickMark val="none"/>
        <c:tickLblPos val="nextTo"/>
        <c:crossAx val="3"/>
        <c:crosses val="autoZero"/>
        <c:crossBetween val="between"/>
      </c:valA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plotArea>
    <c:plotVisOnly val="1"/>
    <c:dispBlanksAs val="gap"/>
    <c:showDLblsOverMax val="0"/>
  </c:chart>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lstStyle/>
    <a:p>
      <a:pPr>
        <a:defRPr>
          <a:uFillTx/>
        </a:defRPr>
      </a:pPr>
      <a:endParaRPr lang="en-US">
        <a:uFillTx/>
      </a:endParaRPr>
    </a:p>
  </c:txPr>
  <c:externalData r:id="rId1">
    <c:autoUpdate val="0"/>
  </c:externalData>
</c:chartSpace>
</file>

<file path=ppt/charts/chart6.xml><?xml version="1.0" encoding="utf-8"?>
<c:chartSpace xmlns:a="http://schemas.openxmlformats.org/drawingml/2006/main" xmlns:c="http://schemas.openxmlformats.org/drawingml/2006/chart" xmlns:cdr="http://schemas.openxmlformats.org/drawingml/2006/chartDrawing" xmlns:s="http://schemas.openxmlformats.org/officeDocument/2006/sharedTypes" xmlns:r="http://schemas.openxmlformats.org/officeDocument/2006/relationships">
  <c:date1904 val="0"/>
  <c:lang val="en-US"/>
  <c:roundedCorners val="0"/>
  <c:chart>
    <c:title>
      <c:tx>
        <c:rich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0" spcFirstLastPara="1" vert="horz" vertOverflow="ellipsis" wrap="square"/>
          <a:lstStyle/>
          <a:p>
            <a:pPr>
              <a:defRPr b="1" baseline="0" i="0" kern="1200" spc="0" strike="noStrike" sz="1600" u="none">
                <a:solidFill>
                  <a:schemeClr val="tx1"/>
                </a:solidFill>
                <a:uFillTx/>
                <a:latin typeface="+mn-lt"/>
                <a:ea typeface="+mn-ea"/>
                <a:cs typeface="+mn-cs"/>
              </a:defRPr>
            </a:pPr>
            <a:r>
              <a:rPr b="1" baseline="0" dirty="0" i="0" lang="en-GB" sz="1600">
                <a:effectLst/>
                <a:uFillTx/>
              </a:rPr>
              <a:t>All Audiences (incl. gen traffic)- </a:t>
            </a:r>
            <a:endParaRPr dirty="0" lang="en-GB" sz="1600">
              <a:effectLst/>
              <a:uFillTx/>
            </a:endParaRPr>
          </a:p>
          <a:p>
            <a:pPr>
              <a:defRPr b="1" sz="1600">
                <a:solidFill>
                  <a:schemeClr val="tx1"/>
                </a:solidFill>
                <a:uFillTx/>
              </a:defRPr>
            </a:pPr>
            <a:r>
              <a:rPr b="1" baseline="0" dirty="0" i="0" lang="en-GB" sz="1600">
                <a:effectLst/>
                <a:uFillTx/>
              </a:rPr>
              <a:t>Total Share and Number of Sessions by Creative Family</a:t>
            </a:r>
            <a:endParaRPr dirty="0" lang="en-GB" sz="1600">
              <a:effectLst/>
              <a:uFillTx/>
            </a:endParaRPr>
          </a:p>
        </c:rich>
      </c:tx>
      <c:overlay val="0"/>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0" spcFirstLastPara="1" vert="horz" vertOverflow="ellipsis" wrap="square"/>
        <a:lstStyle/>
        <a:p>
          <a:pPr>
            <a:defRPr b="1" baseline="0" i="0" kern="1200" spc="0" strike="noStrike" sz="1600" u="none">
              <a:solidFill>
                <a:schemeClr val="tx1"/>
              </a:solidFill>
              <a:uFillTx/>
              <a:latin typeface="+mn-lt"/>
              <a:ea typeface="+mn-ea"/>
              <a:cs typeface="+mn-cs"/>
            </a:defRPr>
          </a:pPr>
          <a:endParaRPr lang="en-US">
            <a:uFillTx/>
          </a:endParaRPr>
        </a:p>
      </c:txPr>
    </c:title>
    <c:autoTitleDeleted val="0"/>
    <c:plotArea>
      <c:layout/>
      <c:barChart>
        <c:barDir val="col"/>
        <c:grouping val="percentStacked"/>
        <c:varyColors val="0"/>
        <c:ser>
          <c:idx val="0"/>
          <c:order val="0"/>
          <c:tx>
            <c:strRef>
              <c:f>'Share of sessions by Cfam'!$A$18</c:f>
              <c:strCache>
                <c:ptCount val="1"/>
                <c:pt idx="0">
                  <c:v>CloseFaster</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bg1">
                <a:lumMod val="85000"/>
              </a:schemeClr>
            </a:solidFill>
            <a:ln>
              <a:noFill/>
            </a:ln>
            <a:effectLst/>
          </c:spPr>
          <c:invertIfNegative val="0"/>
          <c:cat>
            <c:strRef>
              <c:f>'Share of sessions by Cfam'!$B$17:$H$17</c:f>
              <c:strCache>
                <c:ptCount val="7"/>
                <c:pt idx="0">
                  <c:v>Apr</c:v>
                </c:pt>
                <c:pt idx="1">
                  <c:v>May</c:v>
                </c:pt>
                <c:pt idx="2">
                  <c:v>Jun</c:v>
                </c:pt>
                <c:pt idx="3">
                  <c:v>Jul</c:v>
                </c:pt>
                <c:pt idx="4">
                  <c:v>Aug</c:v>
                </c:pt>
                <c:pt idx="5">
                  <c:v>Sep</c:v>
                </c:pt>
                <c:pt idx="6">
                  <c:v>Oct</c:v>
                </c:pt>
              </c:strCache>
            </c:strRef>
          </c:cat>
          <c:val>
            <c:numRef>
              <c:f>'Share of sessions by Cfam'!$B$18:$H$18</c:f>
              <c:numCache>
                <c:formatCode>_-* #,##0_-;\-* #,##0_-;_-* "-"??_-;_-@_-</c:formatCode>
                <c:ptCount val="7"/>
                <c:pt idx="0">
                  <c:v>213</c:v>
                </c:pt>
                <c:pt idx="1">
                  <c:v>587</c:v>
                </c:pt>
                <c:pt idx="2">
                  <c:v>1018</c:v>
                </c:pt>
                <c:pt idx="3">
                  <c:v>1290</c:v>
                </c:pt>
                <c:pt idx="4">
                  <c:v>2144</c:v>
                </c:pt>
                <c:pt idx="5">
                  <c:v>4704</c:v>
                </c:pt>
                <c:pt idx="6">
                  <c:v>5194</c:v>
                </c:pt>
              </c:numCache>
            </c:numRef>
          </c:val>
        </c:ser>
        <c:ser>
          <c:idx val="1"/>
          <c:order val="1"/>
          <c:tx>
            <c:strRef>
              <c:f>'Share of sessions by Cfam'!$A$19</c:f>
              <c:strCache>
                <c:ptCount val="1"/>
                <c:pt idx="0">
                  <c:v>CloserTwins</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1"/>
            </a:solidFill>
            <a:ln>
              <a:noFill/>
            </a:ln>
            <a:effectLst/>
          </c:spPr>
          <c:invertIfNegative val="0"/>
          <c:cat>
            <c:strRef>
              <c:f>'Share of sessions by Cfam'!$B$17:$H$17</c:f>
              <c:strCache>
                <c:ptCount val="7"/>
                <c:pt idx="0">
                  <c:v>Apr</c:v>
                </c:pt>
                <c:pt idx="1">
                  <c:v>May</c:v>
                </c:pt>
                <c:pt idx="2">
                  <c:v>Jun</c:v>
                </c:pt>
                <c:pt idx="3">
                  <c:v>Jul</c:v>
                </c:pt>
                <c:pt idx="4">
                  <c:v>Aug</c:v>
                </c:pt>
                <c:pt idx="5">
                  <c:v>Sep</c:v>
                </c:pt>
                <c:pt idx="6">
                  <c:v>Oct</c:v>
                </c:pt>
              </c:strCache>
            </c:strRef>
          </c:cat>
          <c:val>
            <c:numRef>
              <c:f>'Share of sessions by Cfam'!$B$19:$H$19</c:f>
              <c:numCache>
                <c:formatCode>_-* #,##0_-;\-* #,##0_-;_-* "-"??_-;_-@_-</c:formatCode>
                <c:ptCount val="7"/>
                <c:pt idx="0">
                  <c:v>1775</c:v>
                </c:pt>
                <c:pt idx="1">
                  <c:v>1866</c:v>
                </c:pt>
                <c:pt idx="2">
                  <c:v>1754</c:v>
                </c:pt>
                <c:pt idx="3">
                  <c:v>1825</c:v>
                </c:pt>
                <c:pt idx="4">
                  <c:v>1911</c:v>
                </c:pt>
                <c:pt idx="5">
                  <c:v>2906</c:v>
                </c:pt>
                <c:pt idx="6">
                  <c:v>2895</c:v>
                </c:pt>
              </c:numCache>
            </c:numRef>
          </c:val>
        </c:ser>
        <c:ser>
          <c:idx val="2"/>
          <c:order val="2"/>
          <c:tx>
            <c:strRef>
              <c:f>'Share of sessions by Cfam'!$A$20</c:f>
              <c:strCache>
                <c:ptCount val="1"/>
                <c:pt idx="0">
                  <c:v>CompetitiveOpportunity</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rgbClr val="FF0000"/>
            </a:solidFill>
            <a:ln>
              <a:noFill/>
            </a:ln>
            <a:effectLst/>
          </c:spPr>
          <c:invertIfNegative val="0"/>
          <c:cat>
            <c:strRef>
              <c:f>'Share of sessions by Cfam'!$B$17:$H$17</c:f>
              <c:strCache>
                <c:ptCount val="7"/>
                <c:pt idx="0">
                  <c:v>Apr</c:v>
                </c:pt>
                <c:pt idx="1">
                  <c:v>May</c:v>
                </c:pt>
                <c:pt idx="2">
                  <c:v>Jun</c:v>
                </c:pt>
                <c:pt idx="3">
                  <c:v>Jul</c:v>
                </c:pt>
                <c:pt idx="4">
                  <c:v>Aug</c:v>
                </c:pt>
                <c:pt idx="5">
                  <c:v>Sep</c:v>
                </c:pt>
                <c:pt idx="6">
                  <c:v>Oct</c:v>
                </c:pt>
              </c:strCache>
            </c:strRef>
          </c:cat>
          <c:val>
            <c:numRef>
              <c:f>'Share of sessions by Cfam'!$B$20:$H$20</c:f>
              <c:numCache>
                <c:formatCode>_-* #,##0_-;\-* #,##0_-;_-* "-"??_-;_-@_-</c:formatCode>
                <c:ptCount val="5"/>
                <c:pt idx="0">
                  <c:v>364</c:v>
                </c:pt>
                <c:pt idx="1">
                  <c:v>17</c:v>
                </c:pt>
                <c:pt idx="2">
                  <c:v>16</c:v>
                </c:pt>
                <c:pt idx="4">
                  <c:v>2</c:v>
                </c:pt>
                <c:pt idx="5">
                  <c:v>1</c:v>
                </c:pt>
              </c:numCache>
            </c:numRef>
          </c:val>
        </c:ser>
        <c:ser>
          <c:idx val="3"/>
          <c:order val="3"/>
          <c:tx>
            <c:strRef>
              <c:f>'Share of sessions by Cfam'!$A$21</c:f>
              <c:strCache>
                <c:ptCount val="1"/>
                <c:pt idx="0">
                  <c:v>NA</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1">
                <a:lumMod val="40000"/>
                <a:lumOff val="60000"/>
              </a:schemeClr>
            </a:solidFill>
            <a:ln>
              <a:noFill/>
            </a:ln>
            <a:effectLst/>
          </c:spPr>
          <c:invertIfNegative val="0"/>
          <c:dLbls>
            <c:showLeaderLines val="0"/>
            <c:showBubbleSize val="0"/>
            <c:showPercent val="0"/>
            <c:showSerName val="0"/>
            <c:showCatName val="0"/>
            <c:showVal val="1"/>
            <c:showLegendKey val="0"/>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bIns="19050" lIns="38100" rIns="38100" rot="0" spcFirstLastPara="1" tIns="19050" vert="horz" vertOverflow="ellipsis" wrap="square">
                <a:spAutoFit/>
              </a:bodyPr>
              <a:lstStyle/>
              <a:p>
                <a:pPr>
                  <a:defRPr b="0" baseline="0" i="0" kern="1200" strike="noStrike" sz="900" u="none">
                    <a:solidFill>
                      <a:schemeClr val="tx1">
                        <a:lumMod val="75000"/>
                        <a:lumOff val="25000"/>
                      </a:schemeClr>
                    </a:solidFill>
                    <a:uFillTx/>
                    <a:latin typeface="+mn-lt"/>
                    <a:ea typeface="+mn-ea"/>
                    <a:cs typeface="+mn-cs"/>
                  </a:defRPr>
                </a:pPr>
                <a:endParaRPr lang="en-US">
                  <a:uFillTx/>
                </a:endParaRPr>
              </a:p>
            </c:txPr>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dLbls>
          <c:cat>
            <c:strRef>
              <c:f>'Share of sessions by Cfam'!$B$17:$H$17</c:f>
              <c:strCache>
                <c:ptCount val="7"/>
                <c:pt idx="0">
                  <c:v>Apr</c:v>
                </c:pt>
                <c:pt idx="1">
                  <c:v>May</c:v>
                </c:pt>
                <c:pt idx="2">
                  <c:v>Jun</c:v>
                </c:pt>
                <c:pt idx="3">
                  <c:v>Jul</c:v>
                </c:pt>
                <c:pt idx="4">
                  <c:v>Aug</c:v>
                </c:pt>
                <c:pt idx="5">
                  <c:v>Sep</c:v>
                </c:pt>
                <c:pt idx="6">
                  <c:v>Oct</c:v>
                </c:pt>
              </c:strCache>
            </c:strRef>
          </c:cat>
          <c:val>
            <c:numRef>
              <c:f>'Share of sessions by Cfam'!$B$21:$H$21</c:f>
              <c:numCache>
                <c:formatCode>_-* #,##0_-;\-* #,##0_-;_-* "-"??_-;_-@_-</c:formatCode>
                <c:ptCount val="7"/>
                <c:pt idx="0">
                  <c:v>47737</c:v>
                </c:pt>
                <c:pt idx="1">
                  <c:v>85194</c:v>
                </c:pt>
                <c:pt idx="2">
                  <c:v>83622</c:v>
                </c:pt>
                <c:pt idx="3">
                  <c:v>53362</c:v>
                </c:pt>
                <c:pt idx="4">
                  <c:v>56128</c:v>
                </c:pt>
                <c:pt idx="5">
                  <c:v>58927</c:v>
                </c:pt>
                <c:pt idx="6">
                  <c:v>59316</c:v>
                </c:pt>
              </c:numCache>
            </c:numRef>
          </c:val>
        </c:ser>
        <c:ser>
          <c:idx val="4"/>
          <c:order val="4"/>
          <c:tx>
            <c:strRef>
              <c:f>'Share of sessions by Cfam'!$A$22</c:f>
              <c:strCache>
                <c:ptCount val="1"/>
                <c:pt idx="0">
                  <c:v>newsletter</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tx1"/>
            </a:solidFill>
            <a:ln>
              <a:noFill/>
            </a:ln>
            <a:effectLst/>
          </c:spPr>
          <c:invertIfNegative val="0"/>
          <c:cat>
            <c:strRef>
              <c:f>'Share of sessions by Cfam'!$B$17:$H$17</c:f>
              <c:strCache>
                <c:ptCount val="7"/>
                <c:pt idx="0">
                  <c:v>Apr</c:v>
                </c:pt>
                <c:pt idx="1">
                  <c:v>May</c:v>
                </c:pt>
                <c:pt idx="2">
                  <c:v>Jun</c:v>
                </c:pt>
                <c:pt idx="3">
                  <c:v>Jul</c:v>
                </c:pt>
                <c:pt idx="4">
                  <c:v>Aug</c:v>
                </c:pt>
                <c:pt idx="5">
                  <c:v>Sep</c:v>
                </c:pt>
                <c:pt idx="6">
                  <c:v>Oct</c:v>
                </c:pt>
              </c:strCache>
            </c:strRef>
          </c:cat>
          <c:val>
            <c:numRef>
              <c:f>'Share of sessions by Cfam'!$B$22:$H$22</c:f>
              <c:numCache>
                <c:formatCode>_-* #,##0_-;\-* #,##0_-;_-* "-"??_-;_-@_-</c:formatCode>
                <c:ptCount val="4"/>
                <c:pt idx="0">
                  <c:v>22</c:v>
                </c:pt>
                <c:pt idx="1">
                  <c:v>6</c:v>
                </c:pt>
                <c:pt idx="2">
                  <c:v>3</c:v>
                </c:pt>
                <c:pt idx="3">
                  <c:v>1</c:v>
                </c:pt>
              </c:numCache>
            </c:numRef>
          </c:val>
        </c:ser>
        <c:ser>
          <c:idx val="5"/>
          <c:order val="5"/>
          <c:tx>
            <c:strRef>
              <c:f>'Share of sessions by Cfam'!$A$23</c:f>
              <c:strCache>
                <c:ptCount val="1"/>
                <c:pt idx="0">
                  <c:v>SEM Ads</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6"/>
            </a:solidFill>
            <a:ln>
              <a:noFill/>
            </a:ln>
            <a:effectLst/>
          </c:spPr>
          <c:invertIfNegative val="0"/>
          <c:cat>
            <c:strRef>
              <c:f>'Share of sessions by Cfam'!$B$17:$H$17</c:f>
              <c:strCache>
                <c:ptCount val="7"/>
                <c:pt idx="0">
                  <c:v>Apr</c:v>
                </c:pt>
                <c:pt idx="1">
                  <c:v>May</c:v>
                </c:pt>
                <c:pt idx="2">
                  <c:v>Jun</c:v>
                </c:pt>
                <c:pt idx="3">
                  <c:v>Jul</c:v>
                </c:pt>
                <c:pt idx="4">
                  <c:v>Aug</c:v>
                </c:pt>
                <c:pt idx="5">
                  <c:v>Sep</c:v>
                </c:pt>
                <c:pt idx="6">
                  <c:v>Oct</c:v>
                </c:pt>
              </c:strCache>
            </c:strRef>
          </c:cat>
          <c:val>
            <c:numRef>
              <c:f>'Share of sessions by Cfam'!$B$23:$H$23</c:f>
              <c:numCache>
                <c:formatCode>_-* #,##0_-;\-* #,##0_-;_-* "-"??_-;_-@_-</c:formatCode>
                <c:ptCount val="7"/>
                <c:pt idx="0">
                  <c:v>1201</c:v>
                </c:pt>
                <c:pt idx="1">
                  <c:v>2928</c:v>
                </c:pt>
                <c:pt idx="2">
                  <c:v>3267</c:v>
                </c:pt>
                <c:pt idx="3">
                  <c:v>2068</c:v>
                </c:pt>
                <c:pt idx="4">
                  <c:v>2498</c:v>
                </c:pt>
                <c:pt idx="5">
                  <c:v>2638</c:v>
                </c:pt>
                <c:pt idx="6">
                  <c:v>2780</c:v>
                </c:pt>
              </c:numCache>
            </c:numRef>
          </c:val>
        </c:ser>
        <c:ser>
          <c:idx val="6"/>
          <c:order val="6"/>
          <c:tx>
            <c:strRef>
              <c:f>'Share of sessions by Cfam'!$A$24</c:f>
              <c:strCache>
                <c:ptCount val="1"/>
                <c:pt idx="0">
                  <c:v>Trade Media Ads</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4"/>
            </a:solidFill>
            <a:ln>
              <a:noFill/>
            </a:ln>
            <a:effectLst/>
          </c:spPr>
          <c:invertIfNegative val="0"/>
          <c:cat>
            <c:strRef>
              <c:f>'Share of sessions by Cfam'!$B$17:$H$17</c:f>
              <c:strCache>
                <c:ptCount val="7"/>
                <c:pt idx="0">
                  <c:v>Apr</c:v>
                </c:pt>
                <c:pt idx="1">
                  <c:v>May</c:v>
                </c:pt>
                <c:pt idx="2">
                  <c:v>Jun</c:v>
                </c:pt>
                <c:pt idx="3">
                  <c:v>Jul</c:v>
                </c:pt>
                <c:pt idx="4">
                  <c:v>Aug</c:v>
                </c:pt>
                <c:pt idx="5">
                  <c:v>Sep</c:v>
                </c:pt>
                <c:pt idx="6">
                  <c:v>Oct</c:v>
                </c:pt>
              </c:strCache>
            </c:strRef>
          </c:cat>
          <c:val>
            <c:numRef>
              <c:f>'Share of sessions by Cfam'!$B$24:$H$24</c:f>
              <c:numCache>
                <c:formatCode>_-* #,##0_-;\-* #,##0_-;_-* "-"??_-;_-@_-</c:formatCode>
                <c:ptCount val="7"/>
                <c:pt idx="0">
                  <c:v>371</c:v>
                </c:pt>
                <c:pt idx="1">
                  <c:v>328</c:v>
                </c:pt>
                <c:pt idx="2">
                  <c:v>365</c:v>
                </c:pt>
                <c:pt idx="3">
                  <c:v>232</c:v>
                </c:pt>
                <c:pt idx="4">
                  <c:v>20</c:v>
                </c:pt>
                <c:pt idx="5">
                  <c:v>133</c:v>
                </c:pt>
                <c:pt idx="6">
                  <c:v>86</c:v>
                </c:pt>
              </c:numCache>
            </c:numRef>
          </c:val>
        </c:ser>
        <c:ser>
          <c:idx val="7"/>
          <c:order val="7"/>
          <c:tx>
            <c:strRef>
              <c:f>'Share of sessions by Cfam'!$A$25</c:f>
              <c:strCache>
                <c:ptCount val="1"/>
                <c:pt idx="0">
                  <c:v>UnfairAdvantage</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2"/>
            </a:solidFill>
            <a:ln>
              <a:noFill/>
            </a:ln>
            <a:effectLst/>
          </c:spPr>
          <c:invertIfNegative val="0"/>
          <c:dLbls>
            <c:showLeaderLines val="0"/>
            <c:showBubbleSize val="0"/>
            <c:showPercent val="0"/>
            <c:showSerName val="0"/>
            <c:showCatName val="0"/>
            <c:showVal val="1"/>
            <c:showLegendKey val="0"/>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bIns="19050" lIns="38100" rIns="38100" rot="0" spcFirstLastPara="1" tIns="19050" vert="horz" vertOverflow="ellipsis" wrap="square">
                <a:spAutoFit/>
              </a:bodyPr>
              <a:lstStyle/>
              <a:p>
                <a:pPr>
                  <a:defRPr b="0" baseline="0" i="0" kern="1200" strike="noStrike" sz="900" u="none">
                    <a:solidFill>
                      <a:schemeClr val="tx1">
                        <a:lumMod val="75000"/>
                        <a:lumOff val="25000"/>
                      </a:schemeClr>
                    </a:solidFill>
                    <a:uFillTx/>
                    <a:latin typeface="+mn-lt"/>
                    <a:ea typeface="+mn-ea"/>
                    <a:cs typeface="+mn-cs"/>
                  </a:defRPr>
                </a:pPr>
                <a:endParaRPr lang="en-US">
                  <a:uFillTx/>
                </a:endParaRPr>
              </a:p>
            </c:txPr>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dLbls>
          <c:cat>
            <c:strRef>
              <c:f>'Share of sessions by Cfam'!$B$17:$H$17</c:f>
              <c:strCache>
                <c:ptCount val="7"/>
                <c:pt idx="0">
                  <c:v>Apr</c:v>
                </c:pt>
                <c:pt idx="1">
                  <c:v>May</c:v>
                </c:pt>
                <c:pt idx="2">
                  <c:v>Jun</c:v>
                </c:pt>
                <c:pt idx="3">
                  <c:v>Jul</c:v>
                </c:pt>
                <c:pt idx="4">
                  <c:v>Aug</c:v>
                </c:pt>
                <c:pt idx="5">
                  <c:v>Sep</c:v>
                </c:pt>
                <c:pt idx="6">
                  <c:v>Oct</c:v>
                </c:pt>
              </c:strCache>
            </c:strRef>
          </c:cat>
          <c:val>
            <c:numRef>
              <c:f>'Share of sessions by Cfam'!$B$25:$H$25</c:f>
              <c:numCache>
                <c:formatCode>_-* #,##0_-;\-* #,##0_-;_-* "-"??_-;_-@_-</c:formatCode>
                <c:ptCount val="7"/>
                <c:pt idx="0">
                  <c:v>434</c:v>
                </c:pt>
                <c:pt idx="1">
                  <c:v>1860</c:v>
                </c:pt>
                <c:pt idx="2">
                  <c:v>2480</c:v>
                </c:pt>
                <c:pt idx="3">
                  <c:v>3102</c:v>
                </c:pt>
                <c:pt idx="4">
                  <c:v>3440</c:v>
                </c:pt>
                <c:pt idx="5">
                  <c:v>6604</c:v>
                </c:pt>
                <c:pt idx="6">
                  <c:v>14139</c:v>
                </c:pt>
              </c:numCache>
            </c:numRef>
          </c:val>
        </c:ser>
        <c:dLbls>
          <c:showBubbleSize val="0"/>
          <c:showPercent val="0"/>
          <c:showSerName val="0"/>
          <c:showCatName val="0"/>
          <c:showVal val="0"/>
          <c:showLegendKey val="0"/>
        </c:dLbls>
        <c:gapWidth val="63"/>
        <c:overlap val="100"/>
        <c:axId val="1"/>
        <c:axId val="2"/>
      </c:barChart>
      <c:catAx>
        <c:axId val="1"/>
        <c:scaling>
          <c:orientation val="minMax"/>
        </c:scaling>
        <c:delete val="0"/>
        <c:axPos val="b"/>
        <c:numFmt formatCode="General" sourceLinked="1"/>
        <c:majorTickMark val="none"/>
        <c:minorTickMark val="none"/>
        <c:tickLblPos val="nextTo"/>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lgn="ctr" cap="flat" cmpd="sng" w="9525">
            <a:solidFill>
              <a:schemeClr val="tx1">
                <a:lumMod val="15000"/>
                <a:lumOff val="85000"/>
              </a:schemeClr>
            </a:solidFill>
            <a:round/>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60000000" spcFirstLastPara="1" vert="horz" vertOverflow="ellipsis" wrap="square"/>
          <a:lstStyle/>
          <a:p>
            <a:pPr>
              <a:defRPr b="0" baseline="0" i="0" kern="1200" strike="noStrike" sz="900" u="none">
                <a:solidFill>
                  <a:schemeClr val="tx1">
                    <a:lumMod val="65000"/>
                    <a:lumOff val="35000"/>
                  </a:schemeClr>
                </a:solidFill>
                <a:uFillTx/>
                <a:latin typeface="+mn-lt"/>
                <a:ea typeface="+mn-ea"/>
                <a:cs typeface="+mn-cs"/>
              </a:defRPr>
            </a:pPr>
            <a:endParaRPr lang="en-US">
              <a:uFillTx/>
            </a:endParaRPr>
          </a:p>
        </c:txPr>
        <c:crossAx val="2"/>
        <c:crosses val="autoZero"/>
        <c:auto val="1"/>
        <c:lblAlgn val="ctr"/>
        <c:lblOffset val="100"/>
        <c:noMultiLvlLbl val="0"/>
      </c:catAx>
      <c:valAx>
        <c:axId val="2"/>
        <c:scaling>
          <c:orientation val="minMax"/>
        </c:scaling>
        <c:delete val="0"/>
        <c:axPos val="l"/>
        <c:majorGridlines>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ln algn="ctr" cap="flat" cmpd="sng" w="9525">
              <a:solidFill>
                <a:schemeClr val="tx1">
                  <a:lumMod val="15000"/>
                  <a:lumOff val="85000"/>
                </a:schemeClr>
              </a:solidFill>
              <a:round/>
            </a:ln>
            <a:effectLst/>
          </c:spPr>
        </c:majorGridlines>
        <c:numFmt formatCode="0%" sourceLinked="1"/>
        <c:majorTickMark val="none"/>
        <c:minorTickMark val="none"/>
        <c:tickLblPos val="nextTo"/>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60000000" spcFirstLastPara="1" vert="horz" vertOverflow="ellipsis" wrap="square"/>
          <a:lstStyle/>
          <a:p>
            <a:pPr>
              <a:defRPr b="0" baseline="0" i="0" kern="1200" strike="noStrike" sz="900" u="none">
                <a:solidFill>
                  <a:schemeClr val="tx1">
                    <a:lumMod val="65000"/>
                    <a:lumOff val="35000"/>
                  </a:schemeClr>
                </a:solidFill>
                <a:uFillTx/>
                <a:latin typeface="+mn-lt"/>
                <a:ea typeface="+mn-ea"/>
                <a:cs typeface="+mn-cs"/>
              </a:defRPr>
            </a:pPr>
            <a:endParaRPr lang="en-US">
              <a:uFillTx/>
            </a:endParaRPr>
          </a:p>
        </c:txPr>
        <c:crossAx val="1"/>
        <c:crosses val="autoZero"/>
        <c:crossBetween val="between"/>
      </c:valA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plotArea>
    <c:legend>
      <c:legendPos val="b"/>
      <c:overlay val="0"/>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0" spcFirstLastPara="1" vert="horz" vertOverflow="ellipsis" wrap="square"/>
        <a:lstStyle/>
        <a:p>
          <a:pPr>
            <a:defRPr b="0" baseline="0" i="0" kern="1200" strike="noStrike" sz="900" u="none">
              <a:solidFill>
                <a:schemeClr val="tx1">
                  <a:lumMod val="65000"/>
                  <a:lumOff val="35000"/>
                </a:schemeClr>
              </a:solidFill>
              <a:uFillTx/>
              <a:latin typeface="+mn-lt"/>
              <a:ea typeface="+mn-ea"/>
              <a:cs typeface="+mn-cs"/>
            </a:defRPr>
          </a:pPr>
          <a:endParaRPr lang="en-US">
            <a:uFillTx/>
          </a:endParaRPr>
        </a:p>
      </c:txPr>
    </c:legend>
    <c:plotVisOnly val="1"/>
    <c:dispBlanksAs val="gap"/>
    <c:showDLblsOverMax val="0"/>
  </c:chart>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lstStyle/>
    <a:p>
      <a:pPr>
        <a:defRPr>
          <a:uFillTx/>
        </a:defRPr>
      </a:pPr>
      <a:endParaRPr lang="en-US">
        <a:uFillTx/>
      </a:endParaRPr>
    </a:p>
  </c:txPr>
  <c:externalData r:id="rId1">
    <c:autoUpdate val="0"/>
  </c:externalData>
</c:chartSpace>
</file>

<file path=ppt/charts/chart7.xml><?xml version="1.0" encoding="utf-8"?>
<c:chartSpace xmlns:a="http://schemas.openxmlformats.org/drawingml/2006/main" xmlns:c="http://schemas.openxmlformats.org/drawingml/2006/chart" xmlns:cdr="http://schemas.openxmlformats.org/drawingml/2006/chartDrawing" xmlns:s="http://schemas.openxmlformats.org/officeDocument/2006/sharedTypes" xmlns:r="http://schemas.openxmlformats.org/officeDocument/2006/relationships">
  <c:date1904 val="0"/>
  <c:lang val="en-US"/>
  <c:roundedCorners val="0"/>
  <c:chart>
    <c:title>
      <c:tx>
        <c:rich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0" spcFirstLastPara="1" vert="horz" vertOverflow="ellipsis" wrap="square"/>
          <a:lstStyle/>
          <a:p>
            <a:pPr>
              <a:defRPr b="0" baseline="0" i="0" kern="1200" spc="0" strike="noStrike" sz="1400" u="none">
                <a:solidFill>
                  <a:schemeClr val="tx1">
                    <a:lumMod val="65000"/>
                    <a:lumOff val="35000"/>
                  </a:schemeClr>
                </a:solidFill>
                <a:uFillTx/>
                <a:latin typeface="+mn-lt"/>
                <a:ea typeface="+mn-ea"/>
                <a:cs typeface="+mn-cs"/>
              </a:defRPr>
            </a:pPr>
            <a:r>
              <a:rPr b="1" baseline="0" dirty="0" i="0" lang="en-GB" sz="1400">
                <a:solidFill>
                  <a:schemeClr val="tx1"/>
                </a:solidFill>
                <a:effectLst/>
                <a:uFillTx/>
              </a:rPr>
              <a:t>All Audiences (incl. gen traffic)- </a:t>
            </a:r>
            <a:endParaRPr dirty="0" lang="en-GB" sz="1050">
              <a:solidFill>
                <a:schemeClr val="tx1"/>
              </a:solidFill>
              <a:effectLst/>
              <a:uFillTx/>
            </a:endParaRPr>
          </a:p>
          <a:p>
            <a:pPr>
              <a:defRPr>
                <a:uFillTx/>
              </a:defRPr>
            </a:pPr>
            <a:r>
              <a:rPr b="1" baseline="0" dirty="0" i="0" lang="en-US" sz="1400">
                <a:solidFill>
                  <a:schemeClr val="tx1"/>
                </a:solidFill>
                <a:effectLst/>
                <a:uFillTx/>
              </a:rPr>
              <a:t>Conversion Rate by Creative Family</a:t>
            </a:r>
            <a:endParaRPr b="1" dirty="0" lang="en-US" sz="1050">
              <a:solidFill>
                <a:schemeClr val="tx1"/>
              </a:solidFill>
              <a:uFillTx/>
            </a:endParaRPr>
          </a:p>
        </c:rich>
      </c:tx>
      <c:overlay val="0"/>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0" spcFirstLastPara="1" vert="horz" vertOverflow="ellipsis" wrap="square"/>
        <a:lstStyle/>
        <a:p>
          <a:pPr>
            <a:defRPr b="0" baseline="0" i="0" kern="1200" spc="0" strike="noStrike" sz="1400" u="none">
              <a:solidFill>
                <a:schemeClr val="tx1">
                  <a:lumMod val="65000"/>
                  <a:lumOff val="35000"/>
                </a:schemeClr>
              </a:solidFill>
              <a:uFillTx/>
              <a:latin typeface="+mn-lt"/>
              <a:ea typeface="+mn-ea"/>
              <a:cs typeface="+mn-cs"/>
            </a:defRPr>
          </a:pPr>
          <a:endParaRPr lang="en-US">
            <a:uFillTx/>
          </a:endParaRPr>
        </a:p>
      </c:txPr>
    </c:title>
    <c:autoTitleDeleted val="0"/>
    <c:plotArea>
      <c:layout/>
      <c:barChart>
        <c:barDir val="bar"/>
        <c:grouping val="clustered"/>
        <c:varyColors val="0"/>
        <c:ser>
          <c:idx val="0"/>
          <c:order val="0"/>
          <c:tx>
            <c:strRef>
              <c:f>'Share of sessions by Cfam'!$S$15</c:f>
              <c:strCache>
                <c:ptCount val="1"/>
                <c:pt idx="0">
                  <c:v>Conversion Rate</c:v>
                </c:pt>
              </c:strCache>
            </c:strRef>
          </c:t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chemeClr val="accent1"/>
            </a:solidFill>
            <a:ln>
              <a:noFill/>
            </a:ln>
            <a:effectLst/>
          </c:spPr>
          <c:invertIfNegative val="0"/>
          <c:dPt>
            <c:idx val="5"/>
            <c:invertIfNegative val="0"/>
            <c:bubble3D val="0"/>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rgbClr val="92D050"/>
              </a:solidFill>
              <a:ln>
                <a:noFill/>
              </a:ln>
              <a:effectLst/>
            </c:spPr>
          </c:dPt>
          <c:dPt>
            <c:idx val="6"/>
            <c:invertIfNegative val="0"/>
            <c:bubble3D val="0"/>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rgbClr val="92D050"/>
              </a:solidFill>
              <a:ln>
                <a:noFill/>
              </a:ln>
              <a:effectLst/>
            </c:spPr>
          </c:dPt>
          <c:dPt>
            <c:idx val="7"/>
            <c:invertIfNegative val="0"/>
            <c:bubble3D val="0"/>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solidFill>
                <a:srgbClr val="92D050"/>
              </a:solidFill>
              <a:ln>
                <a:noFill/>
              </a:ln>
              <a:effectLst/>
            </c:spPr>
          </c:dPt>
          <c:dLbls>
            <c:showLeaderLines val="0"/>
            <c:showBubbleSize val="0"/>
            <c:showPercent val="0"/>
            <c:showSerName val="0"/>
            <c:showCatName val="0"/>
            <c:showVal val="1"/>
            <c:showLegendKey val="0"/>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bIns="19050" lIns="38100" rIns="38100" rot="0" spcFirstLastPara="1" tIns="19050" vert="horz" vertOverflow="ellipsis" wrap="square">
                <a:spAutoFit/>
              </a:bodyPr>
              <a:lstStyle/>
              <a:p>
                <a:pPr>
                  <a:defRPr b="0" baseline="0" i="0" kern="1200" strike="noStrike" sz="900" u="none">
                    <a:solidFill>
                      <a:schemeClr val="tx1">
                        <a:lumMod val="75000"/>
                        <a:lumOff val="25000"/>
                      </a:schemeClr>
                    </a:solidFill>
                    <a:uFillTx/>
                    <a:latin typeface="+mn-lt"/>
                    <a:ea typeface="+mn-ea"/>
                    <a:cs typeface="+mn-cs"/>
                  </a:defRPr>
                </a:pPr>
                <a:endParaRPr lang="en-US">
                  <a:uFillTx/>
                </a:endParaRPr>
              </a:p>
            </c:txPr>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dLbls>
          <c:cat>
            <c:strRef>
              <c:f>'Share of sessions by Cfam'!$P$16:$P$24</c:f>
              <c:strCache>
                <c:ptCount val="9"/>
                <c:pt idx="0">
                  <c:v>Total</c:v>
                </c:pt>
                <c:pt idx="1">
                  <c:v>CloseFaster</c:v>
                </c:pt>
                <c:pt idx="2">
                  <c:v>CloserTwins</c:v>
                </c:pt>
                <c:pt idx="3">
                  <c:v>CompetitiveOpportunity</c:v>
                </c:pt>
                <c:pt idx="4">
                  <c:v>NA</c:v>
                </c:pt>
                <c:pt idx="5">
                  <c:v>newsletter</c:v>
                </c:pt>
                <c:pt idx="6">
                  <c:v>SEM Ads</c:v>
                </c:pt>
                <c:pt idx="7">
                  <c:v>Trade Media Ads</c:v>
                </c:pt>
                <c:pt idx="8">
                  <c:v>UnfairAdvantage</c:v>
                </c:pt>
              </c:strCache>
            </c:strRef>
          </c:cat>
          <c:val>
            <c:numRef>
              <c:f>'Share of sessions by Cfam'!$S$16:$S$24</c:f>
              <c:numCache>
                <c:formatCode>0.0%</c:formatCode>
                <c:ptCount val="9"/>
                <c:pt idx="0">
                  <c:v>8.3353303891025424E-2</c:v>
                </c:pt>
                <c:pt idx="1">
                  <c:v>5.676567656765677E-3</c:v>
                </c:pt>
                <c:pt idx="2">
                  <c:v>1.8684703991427805E-2</c:v>
                </c:pt>
                <c:pt idx="3">
                  <c:v>0.03</c:v>
                </c:pt>
                <c:pt idx="4">
                  <c:v>8.5102839162161312E-2</c:v>
                </c:pt>
                <c:pt idx="5">
                  <c:v>0.21875</c:v>
                </c:pt>
                <c:pt idx="6">
                  <c:v>0.29355581127733027</c:v>
                </c:pt>
                <c:pt idx="7">
                  <c:v>0.1739413680781759</c:v>
                </c:pt>
                <c:pt idx="8">
                  <c:v>8.1724320783555324E-3</c:v>
                </c:pt>
              </c:numCache>
            </c:numRef>
          </c:val>
        </c:ser>
        <c:dLbls>
          <c:showBubbleSize val="0"/>
          <c:showPercent val="0"/>
          <c:showSerName val="0"/>
          <c:showCatName val="0"/>
          <c:showVal val="0"/>
          <c:showLegendKey val="0"/>
        </c:dLbls>
        <c:gapWidth val="182"/>
        <c:axId val="3"/>
        <c:axId val="4"/>
      </c:barChart>
      <c:catAx>
        <c:axId val="3"/>
        <c:scaling>
          <c:orientation val="maxMin"/>
        </c:scaling>
        <c:delete val="0"/>
        <c:axPos val="l"/>
        <c:numFmt formatCode="General" sourceLinked="1"/>
        <c:majorTickMark val="none"/>
        <c:minorTickMark val="none"/>
        <c:tickLblPos val="nextTo"/>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lgn="ctr" cap="flat" cmpd="sng" w="9525">
            <a:solidFill>
              <a:schemeClr val="tx1">
                <a:lumMod val="15000"/>
                <a:lumOff val="85000"/>
              </a:schemeClr>
            </a:solidFill>
            <a:round/>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nchor="ctr" anchorCtr="1" rot="-60000000" spcFirstLastPara="1" vert="horz" vertOverflow="ellipsis" wrap="square"/>
          <a:lstStyle/>
          <a:p>
            <a:pPr>
              <a:defRPr b="0" baseline="0" i="0" kern="1200" strike="noStrike" sz="900" u="none">
                <a:solidFill>
                  <a:schemeClr val="tx1">
                    <a:lumMod val="65000"/>
                    <a:lumOff val="35000"/>
                  </a:schemeClr>
                </a:solidFill>
                <a:uFillTx/>
                <a:latin typeface="+mn-lt"/>
                <a:ea typeface="+mn-ea"/>
                <a:cs typeface="+mn-cs"/>
              </a:defRPr>
            </a:pPr>
            <a:endParaRPr lang="en-US">
              <a:uFillTx/>
            </a:endParaRPr>
          </a:p>
        </c:txPr>
        <c:crossAx val="4"/>
        <c:crosses val="autoZero"/>
        <c:auto val="1"/>
        <c:lblAlgn val="ctr"/>
        <c:lblOffset val="100"/>
        <c:noMultiLvlLbl val="0"/>
      </c:catAx>
      <c:valAx>
        <c:axId val="4"/>
        <c:scaling>
          <c:orientation val="minMax"/>
        </c:scaling>
        <c:delete val="1"/>
        <c:axPos val="t"/>
        <c:numFmt formatCode="0.0%" sourceLinked="1"/>
        <c:majorTickMark val="none"/>
        <c:minorTickMark val="none"/>
        <c:tickLblPos val="nextTo"/>
        <c:crossAx val="3"/>
        <c:crosses val="autoZero"/>
        <c:crossBetween val="between"/>
      </c:valAx>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plotArea>
    <c:plotVisOnly val="1"/>
    <c:dispBlanksAs val="gap"/>
    <c:showDLblsOverMax val="0"/>
  </c:chart>
  <c:sp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noFill/>
    <a:ln>
      <a:noFill/>
    </a:ln>
    <a:effectLst/>
  </c:spPr>
  <c:txPr xmlns:wpg="http://schemas.microsoft.com/office/word/2010/wordprocessingGroup" xmlns:pic="http://schemas.openxmlformats.org/drawingml/2006/picture" xmlns:wps="http://schemas.microsoft.com/office/word/2010/wordprocessingShape" xmlns:p="http://schemas.openxmlformats.org/presentationml/2006/main" xmlns:dgm="http://schemas.openxmlformats.org/drawingml/2006/diagram" xmlns:wpc="http://schemas.microsoft.com/office/word/2010/wordprocessingCanvas">
    <a:bodyPr/>
    <a:lstStyle/>
    <a:p>
      <a:pPr>
        <a:defRPr>
          <a:uFillTx/>
        </a:defRPr>
      </a:pPr>
      <a:endParaRPr lang="en-US">
        <a:uFillTx/>
      </a:endParaR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7b9381a854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g27b9381a854_0_1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27b9381a854_0_1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7d725db41e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g27d725db41e_1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244" name="Google Shape;244;g27d725db41e_1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27f74e9027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8" name="Google Shape;1208;g27f74e9027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209" name="Google Shape;1209;g27f74e9027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7f3a869d7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6" name="Google Shape;1216;g27f3a869d7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217" name="Google Shape;1217;g27f3a869d7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7f3a869d7f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g27f3a869d7f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227" name="Google Shape;1227;g27f3a869d7f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27f3a869d7f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7" name="Google Shape;1237;g27f3a869d7f_0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8" name="Google Shape;1238;g27f3a869d7f_0_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7f3a869d7f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7" name="Google Shape;1247;g27f3a869d7f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New york</a:t>
            </a:r>
            <a:endParaRPr/>
          </a:p>
          <a:p>
            <a:pPr indent="0" lvl="0" marL="0" rtl="0" algn="l">
              <a:spcBef>
                <a:spcPts val="0"/>
              </a:spcBef>
              <a:spcAft>
                <a:spcPts val="0"/>
              </a:spcAft>
              <a:buNone/>
            </a:pPr>
            <a:r>
              <a:t/>
            </a:r>
            <a:endParaRPr/>
          </a:p>
        </p:txBody>
      </p:sp>
      <p:sp>
        <p:nvSpPr>
          <p:cNvPr id="1248" name="Google Shape;1248;g27f3a869d7f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7f3a869d7f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1" name="Google Shape;1271;g27f3a869d7f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272" name="Google Shape;1272;g27f3a869d7f_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27f3a869d7f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0" name="Google Shape;1280;g27f3a869d7f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281" name="Google Shape;1281;g27f3a869d7f_0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27f3a869d7f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9" name="Google Shape;1289;g27f3a869d7f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290" name="Google Shape;1290;g27f3a869d7f_0_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27f3a869d7f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8" name="Google Shape;1298;g27f3a869d7f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299" name="Google Shape;1299;g27f3a869d7f_0_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27f3a869d7f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7" name="Google Shape;1307;g27f3a869d7f_0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308" name="Google Shape;1308;g27f3a869d7f_0_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7d00172f03_2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g27d00172f03_2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g27d00172f03_2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7b10b42832_5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27b10b42832_5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g27b10b42832_5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7d725db41e_1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27d725db41e_1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281" name="Google Shape;281;g27d725db41e_1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289" name="Google Shape;28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7000"/>
              </a:lnSpc>
              <a:spcBef>
                <a:spcPts val="0"/>
              </a:spcBef>
              <a:spcAft>
                <a:spcPts val="0"/>
              </a:spcAft>
              <a:buSzPts val="1100"/>
              <a:buNone/>
            </a:pPr>
            <a:r>
              <a:t/>
            </a:r>
            <a:endParaRPr sz="900">
              <a:solidFill>
                <a:srgbClr val="1F1F1F"/>
              </a:solidFill>
              <a:highlight>
                <a:srgbClr val="FFFFFF"/>
              </a:highlight>
              <a:latin typeface="Roboto"/>
              <a:ea typeface="Roboto"/>
              <a:cs typeface="Roboto"/>
              <a:sym typeface="Roboto"/>
            </a:endParaRPr>
          </a:p>
        </p:txBody>
      </p:sp>
      <p:sp>
        <p:nvSpPr>
          <p:cNvPr id="297" name="Google Shape;297;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7d725db41e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g27d725db41e_1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308" name="Google Shape;308;g27d725db41e_1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7d725db41e_1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g27d725db41e_1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316" name="Google Shape;316;g27d725db41e_1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7d16d97faf_2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g27d16d97faf_2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362" name="Google Shape;362;g27d16d97faf_2_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7d16d97faf_2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27d16d97faf_2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377" name="Google Shape;377;g27d16d97faf_2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7d00172f03_3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27d00172f03_3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389" name="Google Shape;389;g27d00172f03_3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7c8ec12126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7c8ec12126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g27c8ec12126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7d00172f03_3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g27d00172f03_3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412" name="Google Shape;412;g27d00172f03_3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7d725db41e_1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27d725db41e_1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423" name="Google Shape;423;g27d725db41e_1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7d30c224a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g27d30c224a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431" name="Google Shape;431;g27d30c224a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7d30c224aa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g27d30c224aa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443" name="Google Shape;443;g27d30c224aa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7bd62ef681_2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g27bd62ef681_2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460" name="Google Shape;460;g27bd62ef681_2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7bd62ef681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g27bd62ef681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Looking at CW website- three states do not have licence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Massachusetts</a:t>
            </a:r>
            <a:endParaRPr/>
          </a:p>
          <a:p>
            <a:pPr indent="0" lvl="0" marL="0" rtl="0" algn="l">
              <a:spcBef>
                <a:spcPts val="0"/>
              </a:spcBef>
              <a:spcAft>
                <a:spcPts val="0"/>
              </a:spcAft>
              <a:buNone/>
            </a:pPr>
            <a:r>
              <a:rPr lang="en-GB"/>
              <a:t>Missouri</a:t>
            </a:r>
            <a:endParaRPr/>
          </a:p>
          <a:p>
            <a:pPr indent="0" lvl="0" marL="0" rtl="0" algn="l">
              <a:spcBef>
                <a:spcPts val="0"/>
              </a:spcBef>
              <a:spcAft>
                <a:spcPts val="0"/>
              </a:spcAft>
              <a:buNone/>
            </a:pPr>
            <a:r>
              <a:rPr lang="en-GB"/>
              <a:t>New York</a:t>
            </a:r>
            <a:endParaRPr/>
          </a:p>
          <a:p>
            <a:pPr indent="0" lvl="0" marL="0" rtl="0" algn="l">
              <a:spcBef>
                <a:spcPts val="0"/>
              </a:spcBef>
              <a:spcAft>
                <a:spcPts val="0"/>
              </a:spcAft>
              <a:buNone/>
            </a:pPr>
            <a:r>
              <a:t/>
            </a:r>
            <a:endParaRPr/>
          </a:p>
        </p:txBody>
      </p:sp>
      <p:sp>
        <p:nvSpPr>
          <p:cNvPr id="470" name="Google Shape;470;g27bd62ef681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7d417ab344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g27d417ab344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517" name="Google Shape;517;g27d417ab344_0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7d725db41e_1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g27d725db41e_1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530" name="Google Shape;530;g27d725db41e_1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7dd993276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7dd9932762_2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7dd9932762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g27dd9932762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552" name="Google Shape;552;g27dd9932762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576" name="Google Shape;57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6" name="Google Shape;58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7f3a869d7f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g27f3a869d7f_0_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594" name="Google Shape;594;g27f3a869d7f_0_1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602" name="Google Shape;60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612" name="Google Shape;61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621" name="Google Shape;62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630" name="Google Shape;63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7c8ec1212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7c8ec1212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27c8ec1212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639" name="Google Shape;63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648" name="Google Shape;648;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657" name="Google Shape;65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666" name="Google Shape;66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Google Shape;67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675" name="Google Shape;675;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4" name="Google Shape;68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685" name="Google Shape;68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 name="Google Shape;69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694" name="Google Shape;69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3" name="Google Shape;70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704" name="Google Shape;704;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2" name="Google Shape;71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713" name="Google Shape;713;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722" name="Google Shape;722;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731" name="Google Shape;731;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9" name="Google Shape;739;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740" name="Google Shape;740;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 name="Google Shape;74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749" name="Google Shape;74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7" name="Google Shape;75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758" name="Google Shape;75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6" name="Google Shape;766;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767" name="Google Shape;767;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5" name="Google Shape;775;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776" name="Google Shape;776;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4" name="Google Shape;784;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785" name="Google Shape;785;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 name="Google Shape;79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794" name="Google Shape;794;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2" name="Google Shape;80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803" name="Google Shape;803;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1" name="Google Shape;811;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812" name="Google Shape;812;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7d725db41e_1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27d725db41e_1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201" name="Google Shape;201;g27d725db41e_1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0" name="Google Shape;820;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821" name="Google Shape;821;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 name="Google Shape;829;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830" name="Google Shape;830;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8" name="Google Shape;838;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839" name="Google Shape;839;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7" name="Google Shape;847;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848" name="Google Shape;848;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857" name="Google Shape;857;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5" name="Google Shape;865;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866" name="Google Shape;866;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4" name="Google Shape;874;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875" name="Google Shape;875;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3" name="Google Shape;883;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884" name="Google Shape;884;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2" name="Google Shape;89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893" name="Google Shape;89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1" name="Google Shape;901;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902" name="Google Shape;902;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911" name="Google Shape;911;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9" name="Google Shape;919;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920" name="Google Shape;920;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8" name="Google Shape;928;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t/>
            </a:r>
            <a:endParaRPr/>
          </a:p>
        </p:txBody>
      </p:sp>
      <p:sp>
        <p:nvSpPr>
          <p:cNvPr id="929" name="Google Shape;929;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7b55de7ea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27b55de7ea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 name="Google Shape;938;g27b55de7ea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7b55de7ea8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7b55de7ea8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 name="Google Shape;945;g27b55de7ea8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1" name="Google Shape;951;p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7000"/>
              </a:lnSpc>
              <a:spcBef>
                <a:spcPts val="0"/>
              </a:spcBef>
              <a:spcAft>
                <a:spcPts val="0"/>
              </a:spcAft>
              <a:buSzPts val="1100"/>
              <a:buNone/>
            </a:pPr>
            <a:r>
              <a:rPr lang="en-GB" sz="900">
                <a:solidFill>
                  <a:srgbClr val="1F1F1F"/>
                </a:solidFill>
                <a:highlight>
                  <a:srgbClr val="FFFFFF"/>
                </a:highlight>
                <a:latin typeface="Roboto"/>
                <a:ea typeface="Roboto"/>
                <a:cs typeface="Roboto"/>
                <a:sym typeface="Roboto"/>
              </a:rPr>
              <a:t>To reach a broader audience and to encourage new broker signups audiences 4 -6 have been analysed.</a:t>
            </a:r>
            <a:endParaRPr sz="900">
              <a:solidFill>
                <a:srgbClr val="1F1F1F"/>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en-GB" sz="900">
                <a:solidFill>
                  <a:srgbClr val="1F1F1F"/>
                </a:solidFill>
                <a:highlight>
                  <a:srgbClr val="FFFFFF"/>
                </a:highlight>
                <a:latin typeface="Roboto"/>
                <a:ea typeface="Roboto"/>
                <a:cs typeface="Roboto"/>
                <a:sym typeface="Roboto"/>
              </a:rPr>
              <a:t>Audience 6 (5.7mil) &amp; audience 4 (4.7mil) reach the most individuals so far.  Audience 5 reaches less than both audiences 1 &amp; 2 with only 1.1million individuals reached.  This would be an area to look to improve.  Audiences 4 - 6 make up for 24.98% of the total goal completions, most of these completions were by audience 6 with 23.39% of the goal completions (5489).  Increasing goal completions of audience 4 &amp; 5 would help the objective. </a:t>
            </a:r>
            <a:endParaRPr sz="900">
              <a:solidFill>
                <a:srgbClr val="1F1F1F"/>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952" name="Google Shape;952;p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0" name="Google Shape;960;p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7000"/>
              </a:lnSpc>
              <a:spcBef>
                <a:spcPts val="0"/>
              </a:spcBef>
              <a:spcAft>
                <a:spcPts val="0"/>
              </a:spcAft>
              <a:buSzPts val="1100"/>
              <a:buNone/>
            </a:pPr>
            <a:r>
              <a:rPr lang="en-GB" sz="900">
                <a:solidFill>
                  <a:srgbClr val="1F1F1F"/>
                </a:solidFill>
                <a:highlight>
                  <a:srgbClr val="FFFFFF"/>
                </a:highlight>
                <a:latin typeface="Roboto"/>
                <a:ea typeface="Roboto"/>
                <a:cs typeface="Roboto"/>
                <a:sym typeface="Roboto"/>
              </a:rPr>
              <a:t>To reach a broader audience and to encourage new broker signups audiences 4 -6 have been analysed.</a:t>
            </a:r>
            <a:endParaRPr sz="900">
              <a:solidFill>
                <a:srgbClr val="1F1F1F"/>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en-GB" sz="900">
                <a:solidFill>
                  <a:srgbClr val="1F1F1F"/>
                </a:solidFill>
                <a:highlight>
                  <a:srgbClr val="FFFFFF"/>
                </a:highlight>
                <a:latin typeface="Roboto"/>
                <a:ea typeface="Roboto"/>
                <a:cs typeface="Roboto"/>
                <a:sym typeface="Roboto"/>
              </a:rPr>
              <a:t>Audience 6 (5.7mil) &amp; audience 4 (4.7mil) reach the most individuals so far.  Audience 5 reaches less than both audiences 1 &amp; 2 with only 1.1million individuals reached.  This would be an area to look to improve.  Audiences 4 - 6 make up for 24.98% of the total goal completions, most of these completions were by audience 6 with 23.39% of the goal completions (5489).  Increasing goal completions of audience 4 &amp; 5 would help the objective. </a:t>
            </a:r>
            <a:endParaRPr sz="900">
              <a:solidFill>
                <a:srgbClr val="1F1F1F"/>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961" name="Google Shape;961;p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0" name="Google Shape;970;p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7000"/>
              </a:lnSpc>
              <a:spcBef>
                <a:spcPts val="0"/>
              </a:spcBef>
              <a:spcAft>
                <a:spcPts val="0"/>
              </a:spcAft>
              <a:buSzPts val="1100"/>
              <a:buNone/>
            </a:pPr>
            <a:r>
              <a:rPr lang="en-GB" sz="900">
                <a:solidFill>
                  <a:srgbClr val="1F1F1F"/>
                </a:solidFill>
                <a:highlight>
                  <a:srgbClr val="FFFFFF"/>
                </a:highlight>
                <a:latin typeface="Roboto"/>
                <a:ea typeface="Roboto"/>
                <a:cs typeface="Roboto"/>
                <a:sym typeface="Roboto"/>
              </a:rPr>
              <a:t>To reach a broader audience and to encourage new broker signups audiences 4 -6 have been analysed.</a:t>
            </a:r>
            <a:endParaRPr sz="900">
              <a:solidFill>
                <a:srgbClr val="1F1F1F"/>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en-GB" sz="900">
                <a:solidFill>
                  <a:srgbClr val="1F1F1F"/>
                </a:solidFill>
                <a:highlight>
                  <a:srgbClr val="FFFFFF"/>
                </a:highlight>
                <a:latin typeface="Roboto"/>
                <a:ea typeface="Roboto"/>
                <a:cs typeface="Roboto"/>
                <a:sym typeface="Roboto"/>
              </a:rPr>
              <a:t>Audience 6 (5.7mil) &amp; audience 4 (4.7mil) reach the most individuals so far.  Audience 5 reaches less than both audiences 1 &amp; 2 with only 1.1million individuals reached.  This would be an area to look to improve.  Audiences 4 - 6 make up for 24.98% of the total goal completions, most of these completions were by audience 6 with 23.39% of the goal completions (5489).  Increasing goal completions of audience 4 &amp; 5 would help the objective. </a:t>
            </a:r>
            <a:endParaRPr sz="900">
              <a:solidFill>
                <a:srgbClr val="1F1F1F"/>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971" name="Google Shape;971;p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0" name="Google Shape;980;p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7000"/>
              </a:lnSpc>
              <a:spcBef>
                <a:spcPts val="0"/>
              </a:spcBef>
              <a:spcAft>
                <a:spcPts val="0"/>
              </a:spcAft>
              <a:buSzPts val="1100"/>
              <a:buNone/>
            </a:pPr>
            <a:r>
              <a:rPr lang="en-GB" sz="900">
                <a:solidFill>
                  <a:srgbClr val="1F1F1F"/>
                </a:solidFill>
                <a:highlight>
                  <a:srgbClr val="FFFFFF"/>
                </a:highlight>
                <a:latin typeface="Roboto"/>
                <a:ea typeface="Roboto"/>
                <a:cs typeface="Roboto"/>
                <a:sym typeface="Roboto"/>
              </a:rPr>
              <a:t>To reach a broader audience and to encourage new broker signups audiences 4 -6 have been analysed.</a:t>
            </a:r>
            <a:endParaRPr sz="900">
              <a:solidFill>
                <a:srgbClr val="1F1F1F"/>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en-GB" sz="900">
                <a:solidFill>
                  <a:srgbClr val="1F1F1F"/>
                </a:solidFill>
                <a:highlight>
                  <a:srgbClr val="FFFFFF"/>
                </a:highlight>
                <a:latin typeface="Roboto"/>
                <a:ea typeface="Roboto"/>
                <a:cs typeface="Roboto"/>
                <a:sym typeface="Roboto"/>
              </a:rPr>
              <a:t>Audience 6 (5.7mil) &amp; audience 4 (4.7mil) reach the most individuals so far.  Audience 5 reaches less than both audiences 1 &amp; 2 with only 1.1million individuals reached.  This would be an area to look to improve.  Audiences 4 - 6 make up for 24.98% of the total goal completions, most of these completions were by audience 6 with 23.39% of the goal completions (5489).  Increasing goal completions of audience 4 &amp; 5 would help the objective. </a:t>
            </a:r>
            <a:endParaRPr sz="900">
              <a:solidFill>
                <a:srgbClr val="1F1F1F"/>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981" name="Google Shape;981;p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9" name="Google Shape;989;p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7000"/>
              </a:lnSpc>
              <a:spcBef>
                <a:spcPts val="0"/>
              </a:spcBef>
              <a:spcAft>
                <a:spcPts val="0"/>
              </a:spcAft>
              <a:buSzPts val="1100"/>
              <a:buNone/>
            </a:pPr>
            <a:r>
              <a:rPr lang="en-GB" sz="900">
                <a:solidFill>
                  <a:srgbClr val="1F1F1F"/>
                </a:solidFill>
                <a:highlight>
                  <a:srgbClr val="FFFFFF"/>
                </a:highlight>
                <a:latin typeface="Roboto"/>
                <a:ea typeface="Roboto"/>
                <a:cs typeface="Roboto"/>
                <a:sym typeface="Roboto"/>
              </a:rPr>
              <a:t>To reach a broader audience and to encourage new broker signups audiences 4 -6 have been analysed.</a:t>
            </a:r>
            <a:endParaRPr sz="900">
              <a:solidFill>
                <a:srgbClr val="1F1F1F"/>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en-GB" sz="900">
                <a:solidFill>
                  <a:srgbClr val="1F1F1F"/>
                </a:solidFill>
                <a:highlight>
                  <a:srgbClr val="FFFFFF"/>
                </a:highlight>
                <a:latin typeface="Roboto"/>
                <a:ea typeface="Roboto"/>
                <a:cs typeface="Roboto"/>
                <a:sym typeface="Roboto"/>
              </a:rPr>
              <a:t>Audience 6 (5.7mil) &amp; audience 4 (4.7mil) reach the most individuals so far.  Audience 5 reaches less than both audiences 1 &amp; 2 with only 1.1million individuals reached.  This would be an area to look to improve.  Audiences 4 - 6 make up for 24.98% of the total goal completions, most of these completions were by audience 6 with 23.39% of the goal completions (5489).  Increasing goal completions of audience 4 &amp; 5 would help the objective. </a:t>
            </a:r>
            <a:endParaRPr sz="900">
              <a:solidFill>
                <a:srgbClr val="1F1F1F"/>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990" name="Google Shape;990;p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9" name="Google Shape;999;p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7000"/>
              </a:lnSpc>
              <a:spcBef>
                <a:spcPts val="0"/>
              </a:spcBef>
              <a:spcAft>
                <a:spcPts val="0"/>
              </a:spcAft>
              <a:buSzPts val="1100"/>
              <a:buNone/>
            </a:pPr>
            <a:r>
              <a:rPr lang="en-GB" sz="900">
                <a:solidFill>
                  <a:srgbClr val="1F1F1F"/>
                </a:solidFill>
                <a:highlight>
                  <a:srgbClr val="FFFFFF"/>
                </a:highlight>
                <a:latin typeface="Roboto"/>
                <a:ea typeface="Roboto"/>
                <a:cs typeface="Roboto"/>
                <a:sym typeface="Roboto"/>
              </a:rPr>
              <a:t>To reach a broader audience and to encourage new broker signups audiences 4 -6 have been analysed.</a:t>
            </a:r>
            <a:endParaRPr sz="900">
              <a:solidFill>
                <a:srgbClr val="1F1F1F"/>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en-GB" sz="900">
                <a:solidFill>
                  <a:srgbClr val="1F1F1F"/>
                </a:solidFill>
                <a:highlight>
                  <a:srgbClr val="FFFFFF"/>
                </a:highlight>
                <a:latin typeface="Roboto"/>
                <a:ea typeface="Roboto"/>
                <a:cs typeface="Roboto"/>
                <a:sym typeface="Roboto"/>
              </a:rPr>
              <a:t>Audience 6 (5.7mil) &amp; audience 4 (4.7mil) reach the most individuals so far.  Audience 5 reaches less than both audiences 1 &amp; 2 with only 1.1million individuals reached.  This would be an area to look to improve.  Audiences 4 - 6 make up for 24.98% of the total goal completions, most of these completions were by audience 6 with 23.39% of the goal completions (5489).  Increasing goal completions of audience 4 &amp; 5 would help the objective. </a:t>
            </a:r>
            <a:endParaRPr sz="900">
              <a:solidFill>
                <a:srgbClr val="1F1F1F"/>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000" name="Google Shape;1000;p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9" name="Google Shape;1009;p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7000"/>
              </a:lnSpc>
              <a:spcBef>
                <a:spcPts val="0"/>
              </a:spcBef>
              <a:spcAft>
                <a:spcPts val="0"/>
              </a:spcAft>
              <a:buSzPts val="1100"/>
              <a:buNone/>
            </a:pPr>
            <a:r>
              <a:rPr lang="en-GB" sz="900">
                <a:solidFill>
                  <a:srgbClr val="1F1F1F"/>
                </a:solidFill>
                <a:highlight>
                  <a:srgbClr val="FFFFFF"/>
                </a:highlight>
                <a:latin typeface="Roboto"/>
                <a:ea typeface="Roboto"/>
                <a:cs typeface="Roboto"/>
                <a:sym typeface="Roboto"/>
              </a:rPr>
              <a:t>To reach a broader audience and to encourage new broker signups audiences 4 -6 have been analysed.</a:t>
            </a:r>
            <a:endParaRPr sz="900">
              <a:solidFill>
                <a:srgbClr val="1F1F1F"/>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en-GB" sz="900">
                <a:solidFill>
                  <a:srgbClr val="1F1F1F"/>
                </a:solidFill>
                <a:highlight>
                  <a:srgbClr val="FFFFFF"/>
                </a:highlight>
                <a:latin typeface="Roboto"/>
                <a:ea typeface="Roboto"/>
                <a:cs typeface="Roboto"/>
                <a:sym typeface="Roboto"/>
              </a:rPr>
              <a:t>Audience 6 (5.7mil) &amp; audience 4 (4.7mil) reach the most individuals so far.  Audience 5 reaches less than both audiences 1 &amp; 2 with only 1.1million individuals reached.  This would be an area to look to improve.  Audiences 4 - 6 make up for 24.98% of the total goal completions, most of these completions were by audience 6 with 23.39% of the goal completions (5489).  Increasing goal completions of audience 4 &amp; 5 would help the objective. </a:t>
            </a:r>
            <a:endParaRPr sz="900">
              <a:solidFill>
                <a:srgbClr val="1F1F1F"/>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010" name="Google Shape;1010;p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9" name="Google Shape;1019;p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7000"/>
              </a:lnSpc>
              <a:spcBef>
                <a:spcPts val="0"/>
              </a:spcBef>
              <a:spcAft>
                <a:spcPts val="0"/>
              </a:spcAft>
              <a:buSzPts val="1100"/>
              <a:buNone/>
            </a:pPr>
            <a:r>
              <a:rPr lang="en-GB" sz="900">
                <a:solidFill>
                  <a:srgbClr val="1F1F1F"/>
                </a:solidFill>
                <a:highlight>
                  <a:srgbClr val="FFFFFF"/>
                </a:highlight>
                <a:latin typeface="Roboto"/>
                <a:ea typeface="Roboto"/>
                <a:cs typeface="Roboto"/>
                <a:sym typeface="Roboto"/>
              </a:rPr>
              <a:t>To reach a broader audience and to encourage new broker signups audiences 4 -6 have been analysed.</a:t>
            </a:r>
            <a:endParaRPr sz="900">
              <a:solidFill>
                <a:srgbClr val="1F1F1F"/>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en-GB" sz="900">
                <a:solidFill>
                  <a:srgbClr val="1F1F1F"/>
                </a:solidFill>
                <a:highlight>
                  <a:srgbClr val="FFFFFF"/>
                </a:highlight>
                <a:latin typeface="Roboto"/>
                <a:ea typeface="Roboto"/>
                <a:cs typeface="Roboto"/>
                <a:sym typeface="Roboto"/>
              </a:rPr>
              <a:t>Audience 6 (5.7mil) &amp; audience 4 (4.7mil) reach the most individuals so far.  Audience 5 reaches less than both audiences 1 &amp; 2 with only 1.1million individuals reached.  This would be an area to look to improve.  Audiences 4 - 6 make up for 24.98% of the total goal completions, most of these completions were by audience 6 with 23.39% of the goal completions (5489).  Increasing goal completions of audience 4 &amp; 5 would help the objective. </a:t>
            </a:r>
            <a:endParaRPr sz="900">
              <a:solidFill>
                <a:srgbClr val="1F1F1F"/>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020" name="Google Shape;1020;p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9" name="Google Shape;1029;p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7000"/>
              </a:lnSpc>
              <a:spcBef>
                <a:spcPts val="0"/>
              </a:spcBef>
              <a:spcAft>
                <a:spcPts val="0"/>
              </a:spcAft>
              <a:buSzPts val="1100"/>
              <a:buNone/>
            </a:pPr>
            <a:r>
              <a:rPr lang="en-GB" sz="900">
                <a:solidFill>
                  <a:srgbClr val="1F1F1F"/>
                </a:solidFill>
                <a:highlight>
                  <a:srgbClr val="FFFFFF"/>
                </a:highlight>
                <a:latin typeface="Roboto"/>
                <a:ea typeface="Roboto"/>
                <a:cs typeface="Roboto"/>
                <a:sym typeface="Roboto"/>
              </a:rPr>
              <a:t>To reach a broader audience and to encourage new broker signups audiences 4 -6 have been analysed.</a:t>
            </a:r>
            <a:endParaRPr sz="900">
              <a:solidFill>
                <a:srgbClr val="1F1F1F"/>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en-GB" sz="900">
                <a:solidFill>
                  <a:srgbClr val="1F1F1F"/>
                </a:solidFill>
                <a:highlight>
                  <a:srgbClr val="FFFFFF"/>
                </a:highlight>
                <a:latin typeface="Roboto"/>
                <a:ea typeface="Roboto"/>
                <a:cs typeface="Roboto"/>
                <a:sym typeface="Roboto"/>
              </a:rPr>
              <a:t>Audience 6 (5.7mil) &amp; audience 4 (4.7mil) reach the most individuals so far.  Audience 5 reaches less than both audiences 1 &amp; 2 with only 1.1million individuals reached.  This would be an area to look to improve.  Audiences 4 - 6 make up for 24.98% of the total goal completions, most of these completions were by audience 6 with 23.39% of the goal completions (5489).  Increasing goal completions of audience 4 &amp; 5 would help the objective. </a:t>
            </a:r>
            <a:endParaRPr sz="900">
              <a:solidFill>
                <a:srgbClr val="1F1F1F"/>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030" name="Google Shape;1030;p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7f3a869d7f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9" name="Google Shape;1039;g27f3a869d7f_0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040" name="Google Shape;1040;g27f3a869d7f_0_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7" name="Google Shape;1047;p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048" name="Google Shape;1048;p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7b10b42832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7" name="Google Shape;1057;g27b10b42832_2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058" name="Google Shape;1058;g27b10b42832_2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7b3c5577a3_0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8" name="Google Shape;1078;g27b3c5577a3_0_2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079" name="Google Shape;1079;g27b3c5577a3_0_2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7b10b42832_4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4" name="Google Shape;1094;g27b10b42832_4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095" name="Google Shape;1095;g27b10b42832_4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27b3c5577a3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3" name="Google Shape;1103;g27b3c5577a3_0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104" name="Google Shape;1104;g27b3c5577a3_0_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7b3c5577a3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2" name="Google Shape;1112;g27b3c5577a3_0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113" name="Google Shape;1113;g27b3c5577a3_0_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7b3c5577a3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1" name="Google Shape;1121;g27b3c5577a3_0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122" name="Google Shape;1122;g27b3c5577a3_0_1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7b3c5577a3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0" name="Google Shape;1130;g27b3c5577a3_0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131" name="Google Shape;1131;g27b3c5577a3_0_1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7b3c5577a3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0" name="Google Shape;1140;g27b3c5577a3_0_1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141" name="Google Shape;1141;g27b3c5577a3_0_1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7b3c5577a3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9" name="Google Shape;1149;g27b3c5577a3_0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150" name="Google Shape;1150;g27b3c5577a3_0_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7b3c5577a3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9" name="Google Shape;1159;g27b3c5577a3_0_1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160" name="Google Shape;1160;g27b3c5577a3_0_1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27b3c5577a3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8" name="Google Shape;1168;g27b3c5577a3_0_1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169" name="Google Shape;1169;g27b3c5577a3_0_1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7f3a869d7f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27f3a869d7f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8" name="Google Shape;1178;g27f3a869d7f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27f3a869d7f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27f3a869d7f_0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9" name="Google Shape;1189;g27f3a869d7f_0_1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7f3a869d7f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0" name="Google Shape;1200;g27f3a869d7f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900">
              <a:solidFill>
                <a:srgbClr val="1F1F1F"/>
              </a:solidFill>
              <a:highlight>
                <a:srgbClr val="FFFFFF"/>
              </a:highlight>
              <a:latin typeface="Roboto"/>
              <a:ea typeface="Roboto"/>
              <a:cs typeface="Roboto"/>
              <a:sym typeface="Roboto"/>
            </a:endParaRPr>
          </a:p>
        </p:txBody>
      </p:sp>
      <p:sp>
        <p:nvSpPr>
          <p:cNvPr id="1201" name="Google Shape;1201;g27f3a869d7f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2" name="Shape 12"/>
        <p:cNvGrpSpPr/>
        <p:nvPr/>
      </p:nvGrpSpPr>
      <p:grpSpPr>
        <a:xfrm>
          <a:off x="0" y="0"/>
          <a:ext cx="0" cy="0"/>
          <a:chOff x="0" y="0"/>
          <a:chExt cx="0" cy="0"/>
        </a:xfrm>
      </p:grpSpPr>
      <p:sp>
        <p:nvSpPr>
          <p:cNvPr id="13" name="Google Shape;13;p62"/>
          <p:cNvSpPr txBox="1"/>
          <p:nvPr>
            <p:ph idx="1" type="body"/>
          </p:nvPr>
        </p:nvSpPr>
        <p:spPr>
          <a:xfrm>
            <a:off x="313660" y="1825625"/>
            <a:ext cx="5289698"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62"/>
          <p:cNvSpPr txBox="1"/>
          <p:nvPr>
            <p:ph idx="2" type="body"/>
          </p:nvPr>
        </p:nvSpPr>
        <p:spPr>
          <a:xfrm>
            <a:off x="6559402" y="1825625"/>
            <a:ext cx="5289698"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 name="Google Shape;15;p62"/>
          <p:cNvSpPr txBox="1"/>
          <p:nvPr>
            <p:ph type="title"/>
          </p:nvPr>
        </p:nvSpPr>
        <p:spPr>
          <a:xfrm>
            <a:off x="345558" y="184150"/>
            <a:ext cx="10515600" cy="6254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69" name="Shape 69"/>
        <p:cNvGrpSpPr/>
        <p:nvPr/>
      </p:nvGrpSpPr>
      <p:grpSpPr>
        <a:xfrm>
          <a:off x="0" y="0"/>
          <a:ext cx="0" cy="0"/>
          <a:chOff x="0" y="0"/>
          <a:chExt cx="0" cy="0"/>
        </a:xfrm>
      </p:grpSpPr>
      <p:sp>
        <p:nvSpPr>
          <p:cNvPr id="70" name="Google Shape;70;p7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7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 name="Google Shape;72;p7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7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 name="Google Shape;74;p7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spTree>
      <p:nvGrpSpPr>
        <p:cNvPr id="78" name="Shape 78"/>
        <p:cNvGrpSpPr/>
        <p:nvPr/>
      </p:nvGrpSpPr>
      <p:grpSpPr>
        <a:xfrm>
          <a:off x="0" y="0"/>
          <a:ext cx="0" cy="0"/>
          <a:chOff x="0" y="0"/>
          <a:chExt cx="0" cy="0"/>
        </a:xfrm>
      </p:grpSpPr>
      <p:sp>
        <p:nvSpPr>
          <p:cNvPr id="79" name="Google Shape;79;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87" name="Shape 87"/>
        <p:cNvGrpSpPr/>
        <p:nvPr/>
      </p:nvGrpSpPr>
      <p:grpSpPr>
        <a:xfrm>
          <a:off x="0" y="0"/>
          <a:ext cx="0" cy="0"/>
          <a:chOff x="0" y="0"/>
          <a:chExt cx="0" cy="0"/>
        </a:xfrm>
      </p:grpSpPr>
      <p:sp>
        <p:nvSpPr>
          <p:cNvPr id="88" name="Google Shape;88;p7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7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90" name="Google Shape;90;p7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1" name="Google Shape;91;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94" name="Shape 94"/>
        <p:cNvGrpSpPr/>
        <p:nvPr/>
      </p:nvGrpSpPr>
      <p:grpSpPr>
        <a:xfrm>
          <a:off x="0" y="0"/>
          <a:ext cx="0" cy="0"/>
          <a:chOff x="0" y="0"/>
          <a:chExt cx="0" cy="0"/>
        </a:xfrm>
      </p:grpSpPr>
      <p:sp>
        <p:nvSpPr>
          <p:cNvPr id="95" name="Google Shape;95;p7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75"/>
          <p:cNvSpPr/>
          <p:nvPr>
            <p:ph idx="2" type="pic"/>
          </p:nvPr>
        </p:nvSpPr>
        <p:spPr>
          <a:xfrm>
            <a:off x="5183188" y="987425"/>
            <a:ext cx="6172200" cy="4873625"/>
          </a:xfrm>
          <a:prstGeom prst="rect">
            <a:avLst/>
          </a:prstGeom>
          <a:noFill/>
          <a:ln>
            <a:noFill/>
          </a:ln>
        </p:spPr>
      </p:sp>
      <p:sp>
        <p:nvSpPr>
          <p:cNvPr id="97" name="Google Shape;97;p7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8" name="Google Shape;98;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01" name="Shape 101"/>
        <p:cNvGrpSpPr/>
        <p:nvPr/>
      </p:nvGrpSpPr>
      <p:grpSpPr>
        <a:xfrm>
          <a:off x="0" y="0"/>
          <a:ext cx="0" cy="0"/>
          <a:chOff x="0" y="0"/>
          <a:chExt cx="0" cy="0"/>
        </a:xfrm>
      </p:grpSpPr>
      <p:sp>
        <p:nvSpPr>
          <p:cNvPr id="102" name="Google Shape;102;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7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107" name="Shape 107"/>
        <p:cNvGrpSpPr/>
        <p:nvPr/>
      </p:nvGrpSpPr>
      <p:grpSpPr>
        <a:xfrm>
          <a:off x="0" y="0"/>
          <a:ext cx="0" cy="0"/>
          <a:chOff x="0" y="0"/>
          <a:chExt cx="0" cy="0"/>
        </a:xfrm>
      </p:grpSpPr>
      <p:sp>
        <p:nvSpPr>
          <p:cNvPr id="108" name="Google Shape;108;p7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7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16" name="Shape 116"/>
        <p:cNvGrpSpPr/>
        <p:nvPr/>
      </p:nvGrpSpPr>
      <p:grpSpPr>
        <a:xfrm>
          <a:off x="0" y="0"/>
          <a:ext cx="0" cy="0"/>
          <a:chOff x="0" y="0"/>
          <a:chExt cx="0" cy="0"/>
        </a:xfrm>
      </p:grpSpPr>
      <p:sp>
        <p:nvSpPr>
          <p:cNvPr id="117" name="Google Shape;117;g27b9381a854_0_162"/>
          <p:cNvSpPr txBox="1"/>
          <p:nvPr>
            <p:ph idx="1" type="body"/>
          </p:nvPr>
        </p:nvSpPr>
        <p:spPr>
          <a:xfrm>
            <a:off x="313660" y="1825625"/>
            <a:ext cx="5289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8" name="Google Shape;118;g27b9381a854_0_162"/>
          <p:cNvSpPr txBox="1"/>
          <p:nvPr>
            <p:ph idx="2" type="body"/>
          </p:nvPr>
        </p:nvSpPr>
        <p:spPr>
          <a:xfrm>
            <a:off x="6559402" y="1825625"/>
            <a:ext cx="5289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9" name="Google Shape;119;g27b9381a854_0_162"/>
          <p:cNvSpPr txBox="1"/>
          <p:nvPr>
            <p:ph type="title"/>
          </p:nvPr>
        </p:nvSpPr>
        <p:spPr>
          <a:xfrm>
            <a:off x="345558" y="184150"/>
            <a:ext cx="10515600" cy="6255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rgbClr val="1C1C1C"/>
        </a:solidFill>
      </p:bgPr>
    </p:bg>
    <p:spTree>
      <p:nvGrpSpPr>
        <p:cNvPr id="120" name="Shape 120"/>
        <p:cNvGrpSpPr/>
        <p:nvPr/>
      </p:nvGrpSpPr>
      <p:grpSpPr>
        <a:xfrm>
          <a:off x="0" y="0"/>
          <a:ext cx="0" cy="0"/>
          <a:chOff x="0" y="0"/>
          <a:chExt cx="0" cy="0"/>
        </a:xfrm>
      </p:grpSpPr>
      <p:sp>
        <p:nvSpPr>
          <p:cNvPr id="121" name="Google Shape;121;g27b9381a854_0_166"/>
          <p:cNvSpPr txBox="1"/>
          <p:nvPr>
            <p:ph type="title"/>
          </p:nvPr>
        </p:nvSpPr>
        <p:spPr>
          <a:xfrm>
            <a:off x="304800" y="3149062"/>
            <a:ext cx="5791200" cy="1325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4400"/>
              <a:buFont typeface="Quattrocento Sans"/>
              <a:buNone/>
              <a:defRPr sz="4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 name="Google Shape;122;g27b9381a854_0_166"/>
          <p:cNvSpPr txBox="1"/>
          <p:nvPr>
            <p:ph idx="1" type="body"/>
          </p:nvPr>
        </p:nvSpPr>
        <p:spPr>
          <a:xfrm>
            <a:off x="304800" y="4580988"/>
            <a:ext cx="5791200" cy="925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2800"/>
              <a:buNone/>
              <a:defRPr>
                <a:solidFill>
                  <a:schemeClr val="lt1"/>
                </a:solidFill>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3" name="Google Shape;123;g27b9381a854_0_166"/>
          <p:cNvSpPr/>
          <p:nvPr>
            <p:ph idx="2" type="pic"/>
          </p:nvPr>
        </p:nvSpPr>
        <p:spPr>
          <a:xfrm>
            <a:off x="8156900" y="4570790"/>
            <a:ext cx="4034100" cy="2277000"/>
          </a:xfrm>
          <a:prstGeom prst="rect">
            <a:avLst/>
          </a:prstGeom>
          <a:noFill/>
          <a:ln>
            <a:noFill/>
          </a:ln>
        </p:spPr>
      </p:sp>
      <p:sp>
        <p:nvSpPr>
          <p:cNvPr id="124" name="Google Shape;124;g27b9381a854_0_166"/>
          <p:cNvSpPr/>
          <p:nvPr>
            <p:ph idx="3" type="pic"/>
          </p:nvPr>
        </p:nvSpPr>
        <p:spPr>
          <a:xfrm>
            <a:off x="8157828" y="2283580"/>
            <a:ext cx="4034100" cy="2277000"/>
          </a:xfrm>
          <a:prstGeom prst="rect">
            <a:avLst/>
          </a:prstGeom>
          <a:noFill/>
          <a:ln>
            <a:noFill/>
          </a:ln>
        </p:spPr>
      </p:sp>
      <p:sp>
        <p:nvSpPr>
          <p:cNvPr id="125" name="Google Shape;125;g27b9381a854_0_166"/>
          <p:cNvSpPr/>
          <p:nvPr>
            <p:ph idx="4" type="pic"/>
          </p:nvPr>
        </p:nvSpPr>
        <p:spPr>
          <a:xfrm>
            <a:off x="4070603" y="268"/>
            <a:ext cx="4111500" cy="2277000"/>
          </a:xfrm>
          <a:prstGeom prst="rect">
            <a:avLst/>
          </a:prstGeom>
          <a:noFill/>
          <a:ln>
            <a:noFill/>
          </a:ln>
        </p:spPr>
      </p:sp>
      <p:sp>
        <p:nvSpPr>
          <p:cNvPr id="126" name="Google Shape;126;g27b9381a854_0_166"/>
          <p:cNvSpPr/>
          <p:nvPr>
            <p:ph idx="5" type="pic"/>
          </p:nvPr>
        </p:nvSpPr>
        <p:spPr>
          <a:xfrm>
            <a:off x="0" y="0"/>
            <a:ext cx="4070700" cy="2277000"/>
          </a:xfrm>
          <a:prstGeom prst="rect">
            <a:avLst/>
          </a:prstGeom>
          <a:noFill/>
          <a:ln>
            <a:noFill/>
          </a:ln>
        </p:spPr>
      </p:sp>
      <p:sp>
        <p:nvSpPr>
          <p:cNvPr id="127" name="Google Shape;127;g27b9381a854_0_166"/>
          <p:cNvSpPr/>
          <p:nvPr>
            <p:ph idx="6" type="pic"/>
          </p:nvPr>
        </p:nvSpPr>
        <p:spPr>
          <a:xfrm>
            <a:off x="8157828" y="0"/>
            <a:ext cx="4034100" cy="2277000"/>
          </a:xfrm>
          <a:prstGeom prst="rect">
            <a:avLst/>
          </a:prstGeom>
          <a:noFill/>
          <a:ln>
            <a:noFill/>
          </a:ln>
        </p:spPr>
      </p:sp>
    </p:spTree>
  </p:cSld>
  <p:clrMapOvr>
    <a:masterClrMapping/>
  </p:clrMapOvr>
  <p:extLst>
    <p:ext uri="{DCECCB84-F9BA-43D5-87BE-67443E8EF086}">
      <p15:sldGuideLst>
        <p15:guide id="1" orient="horz" pos="1584">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8" name="Shape 128"/>
        <p:cNvGrpSpPr/>
        <p:nvPr/>
      </p:nvGrpSpPr>
      <p:grpSpPr>
        <a:xfrm>
          <a:off x="0" y="0"/>
          <a:ext cx="0" cy="0"/>
          <a:chOff x="0" y="0"/>
          <a:chExt cx="0" cy="0"/>
        </a:xfrm>
      </p:grpSpPr>
      <p:sp>
        <p:nvSpPr>
          <p:cNvPr id="129" name="Google Shape;129;g27b9381a854_0_174"/>
          <p:cNvSpPr/>
          <p:nvPr>
            <p:ph idx="2" type="pic"/>
          </p:nvPr>
        </p:nvSpPr>
        <p:spPr>
          <a:xfrm>
            <a:off x="0" y="0"/>
            <a:ext cx="12192000" cy="6858000"/>
          </a:xfrm>
          <a:prstGeom prst="rect">
            <a:avLst/>
          </a:prstGeom>
          <a:noFill/>
          <a:ln>
            <a:noFill/>
          </a:ln>
        </p:spPr>
      </p:sp>
      <p:sp>
        <p:nvSpPr>
          <p:cNvPr id="130" name="Google Shape;130;g27b9381a854_0_174"/>
          <p:cNvSpPr txBox="1"/>
          <p:nvPr>
            <p:ph type="title"/>
          </p:nvPr>
        </p:nvSpPr>
        <p:spPr>
          <a:xfrm>
            <a:off x="0" y="0"/>
            <a:ext cx="10515600" cy="2190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900"/>
              <a:buFont typeface="Quattrocento Sans"/>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rgbClr val="1C1C1C"/>
        </a:solidFill>
      </p:bgPr>
    </p:bg>
    <p:spTree>
      <p:nvGrpSpPr>
        <p:cNvPr id="16" name="Shape 16"/>
        <p:cNvGrpSpPr/>
        <p:nvPr/>
      </p:nvGrpSpPr>
      <p:grpSpPr>
        <a:xfrm>
          <a:off x="0" y="0"/>
          <a:ext cx="0" cy="0"/>
          <a:chOff x="0" y="0"/>
          <a:chExt cx="0" cy="0"/>
        </a:xfrm>
      </p:grpSpPr>
      <p:sp>
        <p:nvSpPr>
          <p:cNvPr id="17" name="Google Shape;17;p66"/>
          <p:cNvSpPr txBox="1"/>
          <p:nvPr>
            <p:ph type="title"/>
          </p:nvPr>
        </p:nvSpPr>
        <p:spPr>
          <a:xfrm>
            <a:off x="304800" y="3149062"/>
            <a:ext cx="5791200"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Quattrocento Sans"/>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66"/>
          <p:cNvSpPr txBox="1"/>
          <p:nvPr>
            <p:ph idx="1" type="body"/>
          </p:nvPr>
        </p:nvSpPr>
        <p:spPr>
          <a:xfrm>
            <a:off x="304800" y="4580988"/>
            <a:ext cx="5791200" cy="92551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66"/>
          <p:cNvSpPr/>
          <p:nvPr>
            <p:ph idx="2" type="pic"/>
          </p:nvPr>
        </p:nvSpPr>
        <p:spPr>
          <a:xfrm>
            <a:off x="8156900" y="4570790"/>
            <a:ext cx="4034172" cy="2276856"/>
          </a:xfrm>
          <a:prstGeom prst="rect">
            <a:avLst/>
          </a:prstGeom>
          <a:noFill/>
          <a:ln>
            <a:noFill/>
          </a:ln>
        </p:spPr>
      </p:sp>
      <p:sp>
        <p:nvSpPr>
          <p:cNvPr id="20" name="Google Shape;20;p66"/>
          <p:cNvSpPr/>
          <p:nvPr>
            <p:ph idx="3" type="pic"/>
          </p:nvPr>
        </p:nvSpPr>
        <p:spPr>
          <a:xfrm>
            <a:off x="8157828" y="2283580"/>
            <a:ext cx="4034172" cy="2276856"/>
          </a:xfrm>
          <a:prstGeom prst="rect">
            <a:avLst/>
          </a:prstGeom>
          <a:noFill/>
          <a:ln>
            <a:noFill/>
          </a:ln>
        </p:spPr>
      </p:sp>
      <p:sp>
        <p:nvSpPr>
          <p:cNvPr id="21" name="Google Shape;21;p66"/>
          <p:cNvSpPr/>
          <p:nvPr>
            <p:ph idx="4" type="pic"/>
          </p:nvPr>
        </p:nvSpPr>
        <p:spPr>
          <a:xfrm>
            <a:off x="4070603" y="268"/>
            <a:ext cx="4111583" cy="2276856"/>
          </a:xfrm>
          <a:prstGeom prst="rect">
            <a:avLst/>
          </a:prstGeom>
          <a:noFill/>
          <a:ln>
            <a:noFill/>
          </a:ln>
        </p:spPr>
      </p:sp>
      <p:sp>
        <p:nvSpPr>
          <p:cNvPr id="22" name="Google Shape;22;p66"/>
          <p:cNvSpPr/>
          <p:nvPr>
            <p:ph idx="5" type="pic"/>
          </p:nvPr>
        </p:nvSpPr>
        <p:spPr>
          <a:xfrm>
            <a:off x="0" y="0"/>
            <a:ext cx="4070604" cy="2276856"/>
          </a:xfrm>
          <a:prstGeom prst="rect">
            <a:avLst/>
          </a:prstGeom>
          <a:noFill/>
          <a:ln>
            <a:noFill/>
          </a:ln>
        </p:spPr>
      </p:sp>
      <p:sp>
        <p:nvSpPr>
          <p:cNvPr id="23" name="Google Shape;23;p66"/>
          <p:cNvSpPr/>
          <p:nvPr>
            <p:ph idx="6" type="pic"/>
          </p:nvPr>
        </p:nvSpPr>
        <p:spPr>
          <a:xfrm>
            <a:off x="8157828" y="0"/>
            <a:ext cx="4034172" cy="2276856"/>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 name="Shape 24"/>
        <p:cNvGrpSpPr/>
        <p:nvPr/>
      </p:nvGrpSpPr>
      <p:grpSpPr>
        <a:xfrm>
          <a:off x="0" y="0"/>
          <a:ext cx="0" cy="0"/>
          <a:chOff x="0" y="0"/>
          <a:chExt cx="0" cy="0"/>
        </a:xfrm>
      </p:grpSpPr>
      <p:sp>
        <p:nvSpPr>
          <p:cNvPr id="25" name="Google Shape;25;p67"/>
          <p:cNvSpPr/>
          <p:nvPr>
            <p:ph idx="2" type="pic"/>
          </p:nvPr>
        </p:nvSpPr>
        <p:spPr>
          <a:xfrm>
            <a:off x="0" y="0"/>
            <a:ext cx="12192000" cy="6858000"/>
          </a:xfrm>
          <a:prstGeom prst="rect">
            <a:avLst/>
          </a:prstGeom>
          <a:noFill/>
          <a:ln>
            <a:noFill/>
          </a:ln>
        </p:spPr>
      </p:sp>
      <p:sp>
        <p:nvSpPr>
          <p:cNvPr id="26" name="Google Shape;26;p67"/>
          <p:cNvSpPr txBox="1"/>
          <p:nvPr>
            <p:ph type="title"/>
          </p:nvPr>
        </p:nvSpPr>
        <p:spPr>
          <a:xfrm>
            <a:off x="0" y="0"/>
            <a:ext cx="10515600" cy="2190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900"/>
              <a:buFont typeface="Quattrocento Sans"/>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g27b9381a854_0_26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 name="Google Shape;29;g27b9381a854_0_268"/>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0" name="Google Shape;30;g27b9381a854_0_268"/>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1" name="Google Shape;31;g27b9381a854_0_26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 name="Google Shape;32;g27b9381a854_0_26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3" name="Google Shape;33;g27b9381a854_0_26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40" name="Shape 40"/>
        <p:cNvGrpSpPr/>
        <p:nvPr/>
      </p:nvGrpSpPr>
      <p:grpSpPr>
        <a:xfrm>
          <a:off x="0" y="0"/>
          <a:ext cx="0" cy="0"/>
          <a:chOff x="0" y="0"/>
          <a:chExt cx="0" cy="0"/>
        </a:xfrm>
      </p:grpSpPr>
      <p:sp>
        <p:nvSpPr>
          <p:cNvPr id="41" name="Google Shape;41;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47" name="Shape 47"/>
        <p:cNvGrpSpPr/>
        <p:nvPr/>
      </p:nvGrpSpPr>
      <p:grpSpPr>
        <a:xfrm>
          <a:off x="0" y="0"/>
          <a:ext cx="0" cy="0"/>
          <a:chOff x="0" y="0"/>
          <a:chExt cx="0" cy="0"/>
        </a:xfrm>
      </p:grpSpPr>
      <p:sp>
        <p:nvSpPr>
          <p:cNvPr id="48" name="Google Shape;48;p65"/>
          <p:cNvSpPr txBox="1"/>
          <p:nvPr>
            <p:ph idx="1" type="body"/>
          </p:nvPr>
        </p:nvSpPr>
        <p:spPr>
          <a:xfrm>
            <a:off x="313660" y="1825625"/>
            <a:ext cx="5289698"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65"/>
          <p:cNvSpPr txBox="1"/>
          <p:nvPr>
            <p:ph idx="2" type="body"/>
          </p:nvPr>
        </p:nvSpPr>
        <p:spPr>
          <a:xfrm>
            <a:off x="6559402" y="1825625"/>
            <a:ext cx="5289698"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65"/>
          <p:cNvSpPr txBox="1"/>
          <p:nvPr>
            <p:ph type="title"/>
          </p:nvPr>
        </p:nvSpPr>
        <p:spPr>
          <a:xfrm>
            <a:off x="345558" y="184150"/>
            <a:ext cx="10515600" cy="6254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51" name="Shape 51"/>
        <p:cNvGrpSpPr/>
        <p:nvPr/>
      </p:nvGrpSpPr>
      <p:grpSpPr>
        <a:xfrm>
          <a:off x="0" y="0"/>
          <a:ext cx="0" cy="0"/>
          <a:chOff x="0" y="0"/>
          <a:chExt cx="0" cy="0"/>
        </a:xfrm>
      </p:grpSpPr>
      <p:sp>
        <p:nvSpPr>
          <p:cNvPr id="52" name="Google Shape;52;p6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6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4" name="Google Shape;54;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57" name="Shape 57"/>
        <p:cNvGrpSpPr/>
        <p:nvPr/>
      </p:nvGrpSpPr>
      <p:grpSpPr>
        <a:xfrm>
          <a:off x="0" y="0"/>
          <a:ext cx="0" cy="0"/>
          <a:chOff x="0" y="0"/>
          <a:chExt cx="0" cy="0"/>
        </a:xfrm>
      </p:grpSpPr>
      <p:sp>
        <p:nvSpPr>
          <p:cNvPr id="58" name="Google Shape;58;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secHead">
  <p:cSld name="SECTION_HEADER">
    <p:spTree>
      <p:nvGrpSpPr>
        <p:cNvPr id="63" name="Shape 63"/>
        <p:cNvGrpSpPr/>
        <p:nvPr/>
      </p:nvGrpSpPr>
      <p:grpSpPr>
        <a:xfrm>
          <a:off x="0" y="0"/>
          <a:ext cx="0" cy="0"/>
          <a:chOff x="0" y="0"/>
          <a:chExt cx="0" cy="0"/>
        </a:xfrm>
      </p:grpSpPr>
      <p:sp>
        <p:nvSpPr>
          <p:cNvPr id="64" name="Google Shape;64;p7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7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6" name="Google Shape;66;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5.xml"/><Relationship Id="rId10" Type="http://schemas.openxmlformats.org/officeDocument/2006/relationships/slideLayout" Target="../slideLayouts/slideLayout14.xml"/><Relationship Id="rId13" Type="http://schemas.openxmlformats.org/officeDocument/2006/relationships/theme" Target="../theme/theme1.xml"/><Relationship Id="rId12" Type="http://schemas.openxmlformats.org/officeDocument/2006/relationships/slideLayout" Target="../slideLayouts/slideLayout16.xml"/><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9" Type="http://schemas.openxmlformats.org/officeDocument/2006/relationships/slideLayout" Target="../slideLayouts/slideLayout13.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Quattrocento Sans"/>
              <a:buNone/>
              <a:defRPr b="0" i="0" sz="44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 name="Shape 34"/>
        <p:cNvGrpSpPr/>
        <p:nvPr/>
      </p:nvGrpSpPr>
      <p:grpSpPr>
        <a:xfrm>
          <a:off x="0" y="0"/>
          <a:ext cx="0" cy="0"/>
          <a:chOff x="0" y="0"/>
          <a:chExt cx="0" cy="0"/>
        </a:xfrm>
      </p:grpSpPr>
      <p:sp>
        <p:nvSpPr>
          <p:cNvPr id="35" name="Google Shape;35;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6" name="Google Shape;36;p6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 name="Google Shape;39;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 name="Shape 113"/>
        <p:cNvGrpSpPr/>
        <p:nvPr/>
      </p:nvGrpSpPr>
      <p:grpSpPr>
        <a:xfrm>
          <a:off x="0" y="0"/>
          <a:ext cx="0" cy="0"/>
          <a:chOff x="0" y="0"/>
          <a:chExt cx="0" cy="0"/>
        </a:xfrm>
      </p:grpSpPr>
      <p:sp>
        <p:nvSpPr>
          <p:cNvPr id="114" name="Google Shape;114;g27b9381a854_0_15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Quattrocento Sans"/>
              <a:buNone/>
              <a:defRPr b="0" i="0" sz="4400" u="none" cap="none" strike="noStrike">
                <a:solidFill>
                  <a:schemeClr val="dk1"/>
                </a:solidFill>
                <a:latin typeface="Quattrocento Sans"/>
                <a:ea typeface="Quattrocento Sans"/>
                <a:cs typeface="Quattrocento Sans"/>
                <a:sym typeface="Quattrocento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5" name="Google Shape;115;g27b9381a854_0_15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2">
          <p15:clr>
            <a:srgbClr val="F26B43"/>
          </p15:clr>
        </p15:guide>
        <p15:guide id="2" pos="7464">
          <p15:clr>
            <a:srgbClr val="F26B43"/>
          </p15:clr>
        </p15:guide>
        <p15:guide id="3" orient="horz" pos="192">
          <p15:clr>
            <a:srgbClr val="F26B43"/>
          </p15:clr>
        </p15:guide>
        <p15:guide id="4" orient="horz" pos="4104">
          <p15:clr>
            <a:srgbClr val="F26B43"/>
          </p15:clr>
        </p15:guide>
        <p15:guide id="5"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8.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9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10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102.png"/><Relationship Id="rId6" Type="http://schemas.openxmlformats.org/officeDocument/2006/relationships/image" Target="../media/image3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3.xml"/><Relationship Id="rId3" Type="http://schemas.openxmlformats.org/officeDocument/2006/relationships/image" Target="../media/image101.png"/><Relationship Id="rId4" Type="http://schemas.openxmlformats.org/officeDocument/2006/relationships/image" Target="../media/image104.png"/><Relationship Id="rId5" Type="http://schemas.openxmlformats.org/officeDocument/2006/relationships/image" Target="../media/image3.jpg"/><Relationship Id="rId6" Type="http://schemas.openxmlformats.org/officeDocument/2006/relationships/image" Target="../media/image8.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4.xml"/><Relationship Id="rId3" Type="http://schemas.openxmlformats.org/officeDocument/2006/relationships/image" Target="../media/image3.jpg"/><Relationship Id="rId4" Type="http://schemas.openxmlformats.org/officeDocument/2006/relationships/image" Target="../media/image8.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3.jpg"/><Relationship Id="rId4" Type="http://schemas.openxmlformats.org/officeDocument/2006/relationships/image" Target="../media/image8.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3.jpg"/><Relationship Id="rId4" Type="http://schemas.openxmlformats.org/officeDocument/2006/relationships/image" Target="../media/image8.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3.jpg"/><Relationship Id="rId4" Type="http://schemas.openxmlformats.org/officeDocument/2006/relationships/image" Target="../media/image8.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3.jpg"/><Relationship Id="rId4" Type="http://schemas.openxmlformats.org/officeDocument/2006/relationships/image" Target="../media/image8.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3.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13.png"/><Relationship Id="rId6"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26.png"/><Relationship Id="rId6"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11.png"/><Relationship Id="rId6" Type="http://schemas.openxmlformats.org/officeDocument/2006/relationships/image" Target="../media/image18.png"/><Relationship Id="rId7"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jpg"/><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21.png"/><Relationship Id="rId6"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14.png"/><Relationship Id="rId6"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19.png"/><Relationship Id="rId6"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jpg"/><Relationship Id="rId4" Type="http://schemas.openxmlformats.org/officeDocument/2006/relationships/image" Target="../media/image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53.png"/><Relationship Id="rId6"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47.png"/><Relationship Id="rId6"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3.jpg"/><Relationship Id="rId4" Type="http://schemas.openxmlformats.org/officeDocument/2006/relationships/image" Target="../media/image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32.png"/><Relationship Id="rId6"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jpg"/><Relationship Id="rId4" Type="http://schemas.openxmlformats.org/officeDocument/2006/relationships/image" Target="../media/image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jpg"/><Relationship Id="rId4" Type="http://schemas.openxmlformats.org/officeDocument/2006/relationships/image" Target="../media/image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jpg"/><Relationship Id="rId4" Type="http://schemas.openxmlformats.org/officeDocument/2006/relationships/image" Target="../media/image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jpg"/><Relationship Id="rId4" Type="http://schemas.openxmlformats.org/officeDocument/2006/relationships/image" Target="../media/image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jpg"/><Relationship Id="rId4" Type="http://schemas.openxmlformats.org/officeDocument/2006/relationships/image" Target="../media/image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jpg"/><Relationship Id="rId4" Type="http://schemas.openxmlformats.org/officeDocument/2006/relationships/image" Target="../media/image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chart" Target="../charts/chart2.xml"/><Relationship Id="rId6" Type="http://schemas.openxmlformats.org/officeDocument/2006/relationships/chart" Target="../charts/char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3.jpg"/><Relationship Id="rId5"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chart" Target="../charts/chart4.xml"/><Relationship Id="rId6" Type="http://schemas.openxmlformats.org/officeDocument/2006/relationships/chart" Target="../charts/char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7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chart" Target="../charts/chart6.xml"/><Relationship Id="rId6" Type="http://schemas.openxmlformats.org/officeDocument/2006/relationships/chart" Target="../charts/char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27.png"/><Relationship Id="rId7" Type="http://schemas.openxmlformats.org/officeDocument/2006/relationships/image" Target="../media/image3.jpg"/><Relationship Id="rId8" Type="http://schemas.openxmlformats.org/officeDocument/2006/relationships/image" Target="../media/image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8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5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5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7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6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3.jpg"/><Relationship Id="rId5" Type="http://schemas.openxmlformats.org/officeDocument/2006/relationships/image" Target="../media/image8.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7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6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8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63.png"/><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 Id="rId3" Type="http://schemas.openxmlformats.org/officeDocument/2006/relationships/image" Target="../media/image6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7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70.png"/><Relationship Id="rId6" Type="http://schemas.openxmlformats.org/officeDocument/2006/relationships/image" Target="../media/image6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103.png"/><Relationship Id="rId6" Type="http://schemas.openxmlformats.org/officeDocument/2006/relationships/image" Target="../media/image7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7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94.png"/><Relationship Id="rId6" Type="http://schemas.openxmlformats.org/officeDocument/2006/relationships/image" Target="../media/image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chart" Target="../charts/chart1.xml"/><Relationship Id="rId4" Type="http://schemas.openxmlformats.org/officeDocument/2006/relationships/image" Target="../media/image3.jpg"/><Relationship Id="rId5" Type="http://schemas.openxmlformats.org/officeDocument/2006/relationships/image" Target="../media/image8.jpg"/><Relationship Id="rId6"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79.png"/><Relationship Id="rId6" Type="http://schemas.openxmlformats.org/officeDocument/2006/relationships/image" Target="../media/image8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82.png"/><Relationship Id="rId6" Type="http://schemas.openxmlformats.org/officeDocument/2006/relationships/image" Target="../media/image8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93.png"/><Relationship Id="rId6" Type="http://schemas.openxmlformats.org/officeDocument/2006/relationships/image" Target="../media/image7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96.png"/><Relationship Id="rId6" Type="http://schemas.openxmlformats.org/officeDocument/2006/relationships/image" Target="../media/image9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3.jpg"/><Relationship Id="rId4" Type="http://schemas.openxmlformats.org/officeDocument/2006/relationships/image" Target="../media/image8.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10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3.jpg"/><Relationship Id="rId4" Type="http://schemas.openxmlformats.org/officeDocument/2006/relationships/image" Target="../media/image8.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3.jpg"/><Relationship Id="rId4" Type="http://schemas.openxmlformats.org/officeDocument/2006/relationships/image" Target="../media/image8.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8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9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9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89.png"/><Relationship Id="rId6" Type="http://schemas.openxmlformats.org/officeDocument/2006/relationships/image" Target="../media/image8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9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107.png"/><Relationship Id="rId6" Type="http://schemas.openxmlformats.org/officeDocument/2006/relationships/image" Target="../media/image10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9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10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9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10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3.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sp>
        <p:nvSpPr>
          <p:cNvPr id="136" name="Google Shape;136;g27b9381a854_0_177"/>
          <p:cNvSpPr/>
          <p:nvPr/>
        </p:nvSpPr>
        <p:spPr>
          <a:xfrm>
            <a:off x="14285"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37" name="Google Shape;137;g27b9381a854_0_177"/>
          <p:cNvGrpSpPr/>
          <p:nvPr/>
        </p:nvGrpSpPr>
        <p:grpSpPr>
          <a:xfrm>
            <a:off x="0" y="-54"/>
            <a:ext cx="12199317" cy="1576500"/>
            <a:chOff x="0" y="-54"/>
            <a:chExt cx="12192002" cy="1576500"/>
          </a:xfrm>
        </p:grpSpPr>
        <p:sp>
          <p:nvSpPr>
            <p:cNvPr id="138" name="Google Shape;138;g27b9381a854_0_177"/>
            <p:cNvSpPr/>
            <p:nvPr/>
          </p:nvSpPr>
          <p:spPr>
            <a:xfrm flipH="1" rot="10800000">
              <a:off x="2" y="55"/>
              <a:ext cx="12192000" cy="1575900"/>
            </a:xfrm>
            <a:prstGeom prst="rect">
              <a:avLst/>
            </a:prstGeom>
            <a:gradFill>
              <a:gsLst>
                <a:gs pos="0">
                  <a:srgbClr val="000000">
                    <a:alpha val="95686"/>
                  </a:srgbClr>
                </a:gs>
                <a:gs pos="100000">
                  <a:srgbClr val="2F5496"/>
                </a:gs>
              </a:gsLst>
              <a:lin ang="840013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9" name="Google Shape;139;g27b9381a854_0_177"/>
            <p:cNvSpPr/>
            <p:nvPr/>
          </p:nvSpPr>
          <p:spPr>
            <a:xfrm rot="-5400000">
              <a:off x="5307750" y="-5307804"/>
              <a:ext cx="1576500" cy="12192000"/>
            </a:xfrm>
            <a:prstGeom prst="rect">
              <a:avLst/>
            </a:prstGeom>
            <a:gradFill>
              <a:gsLst>
                <a:gs pos="0">
                  <a:srgbClr val="4472C4">
                    <a:alpha val="0"/>
                  </a:srgbClr>
                </a:gs>
                <a:gs pos="45000">
                  <a:srgbClr val="4472C4">
                    <a:alpha val="0"/>
                  </a:srgbClr>
                </a:gs>
                <a:gs pos="99000">
                  <a:srgbClr val="000000">
                    <a:alpha val="73725"/>
                  </a:srgbClr>
                </a:gs>
                <a:gs pos="100000">
                  <a:srgbClr val="000000">
                    <a:alpha val="73725"/>
                  </a:srgbClr>
                </a:gs>
              </a:gsLst>
              <a:lin ang="113999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0" name="Google Shape;140;g27b9381a854_0_177"/>
            <p:cNvSpPr/>
            <p:nvPr/>
          </p:nvSpPr>
          <p:spPr>
            <a:xfrm>
              <a:off x="3825434" y="0"/>
              <a:ext cx="4303500" cy="1575600"/>
            </a:xfrm>
            <a:prstGeom prst="rect">
              <a:avLst/>
            </a:prstGeom>
            <a:gradFill>
              <a:gsLst>
                <a:gs pos="0">
                  <a:srgbClr val="4472C4">
                    <a:alpha val="16862"/>
                  </a:srgbClr>
                </a:gs>
                <a:gs pos="74000">
                  <a:srgbClr val="1F3864">
                    <a:alpha val="0"/>
                  </a:srgbClr>
                </a:gs>
                <a:gs pos="100000">
                  <a:srgbClr val="1F3864">
                    <a:alpha val="0"/>
                  </a:srgbClr>
                </a:gs>
              </a:gsLst>
              <a:lin ang="1440003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id="141" name="Google Shape;141;g27b9381a854_0_177"/>
          <p:cNvPicPr preferRelativeResize="0"/>
          <p:nvPr/>
        </p:nvPicPr>
        <p:blipFill rotWithShape="1">
          <a:blip r:embed="rId3">
            <a:alphaModFix/>
          </a:blip>
          <a:srcRect b="0" l="0" r="0" t="0"/>
          <a:stretch/>
        </p:blipFill>
        <p:spPr>
          <a:xfrm>
            <a:off x="4062852" y="2574848"/>
            <a:ext cx="3572462" cy="2170504"/>
          </a:xfrm>
          <a:prstGeom prst="rect">
            <a:avLst/>
          </a:prstGeom>
          <a:noFill/>
          <a:ln>
            <a:noFill/>
          </a:ln>
        </p:spPr>
      </p:pic>
      <p:pic>
        <p:nvPicPr>
          <p:cNvPr id="142" name="Google Shape;142;g27b9381a854_0_177"/>
          <p:cNvPicPr preferRelativeResize="0"/>
          <p:nvPr/>
        </p:nvPicPr>
        <p:blipFill rotWithShape="1">
          <a:blip r:embed="rId4">
            <a:alphaModFix/>
          </a:blip>
          <a:srcRect b="0" l="0" r="0" t="0"/>
          <a:stretch/>
        </p:blipFill>
        <p:spPr>
          <a:xfrm>
            <a:off x="970501" y="2762430"/>
            <a:ext cx="1490551" cy="1490551"/>
          </a:xfrm>
          <a:prstGeom prst="rect">
            <a:avLst/>
          </a:prstGeom>
          <a:noFill/>
          <a:ln>
            <a:noFill/>
          </a:ln>
        </p:spPr>
      </p:pic>
      <p:pic>
        <p:nvPicPr>
          <p:cNvPr id="143" name="Google Shape;143;g27b9381a854_0_177"/>
          <p:cNvPicPr preferRelativeResize="0"/>
          <p:nvPr/>
        </p:nvPicPr>
        <p:blipFill rotWithShape="1">
          <a:blip r:embed="rId5">
            <a:alphaModFix/>
          </a:blip>
          <a:srcRect b="0" l="0" r="0" t="0"/>
          <a:stretch/>
        </p:blipFill>
        <p:spPr>
          <a:xfrm>
            <a:off x="8494716" y="2743950"/>
            <a:ext cx="2852709" cy="1490550"/>
          </a:xfrm>
          <a:prstGeom prst="rect">
            <a:avLst/>
          </a:prstGeom>
          <a:noFill/>
          <a:ln>
            <a:noFill/>
          </a:ln>
        </p:spPr>
      </p:pic>
      <p:sp>
        <p:nvSpPr>
          <p:cNvPr id="144" name="Google Shape;144;g27b9381a854_0_177"/>
          <p:cNvSpPr txBox="1"/>
          <p:nvPr/>
        </p:nvSpPr>
        <p:spPr>
          <a:xfrm>
            <a:off x="1729725" y="5214850"/>
            <a:ext cx="9282900" cy="6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latin typeface="Calibri"/>
                <a:ea typeface="Calibri"/>
                <a:cs typeface="Calibri"/>
                <a:sym typeface="Calibri"/>
              </a:rPr>
              <a:t>Final Recommendation Pitch | Agent3 | 12th Sept 2023</a:t>
            </a:r>
            <a:endParaRPr sz="28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7d725db41e_1_34"/>
          <p:cNvSpPr txBox="1"/>
          <p:nvPr>
            <p:ph type="title"/>
          </p:nvPr>
        </p:nvSpPr>
        <p:spPr>
          <a:xfrm>
            <a:off x="1556525" y="2491825"/>
            <a:ext cx="9050400" cy="151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Font typeface="Calibri"/>
              <a:buNone/>
            </a:pPr>
            <a:r>
              <a:rPr b="1" lang="en-GB" sz="3100">
                <a:latin typeface="Calibri"/>
                <a:ea typeface="Calibri"/>
                <a:cs typeface="Calibri"/>
                <a:sym typeface="Calibri"/>
              </a:rPr>
              <a:t>OBJECTIVE 2</a:t>
            </a:r>
            <a:endParaRPr b="1" sz="3100">
              <a:latin typeface="Calibri"/>
              <a:ea typeface="Calibri"/>
              <a:cs typeface="Calibri"/>
              <a:sym typeface="Calibri"/>
            </a:endParaRPr>
          </a:p>
          <a:p>
            <a:pPr indent="0" lvl="0" marL="0" rtl="0" algn="ctr">
              <a:lnSpc>
                <a:spcPct val="90000"/>
              </a:lnSpc>
              <a:spcBef>
                <a:spcPts val="0"/>
              </a:spcBef>
              <a:spcAft>
                <a:spcPts val="0"/>
              </a:spcAft>
              <a:buClr>
                <a:schemeClr val="dk1"/>
              </a:buClr>
              <a:buSzPts val="2400"/>
              <a:buFont typeface="Calibri"/>
              <a:buNone/>
            </a:pPr>
            <a:r>
              <a:t/>
            </a:r>
            <a:endParaRPr b="1" sz="3100">
              <a:latin typeface="Calibri"/>
              <a:ea typeface="Calibri"/>
              <a:cs typeface="Calibri"/>
              <a:sym typeface="Calibri"/>
            </a:endParaRPr>
          </a:p>
          <a:p>
            <a:pPr indent="0" lvl="0" marL="0" rtl="0" algn="ctr">
              <a:spcBef>
                <a:spcPts val="0"/>
              </a:spcBef>
              <a:spcAft>
                <a:spcPts val="0"/>
              </a:spcAft>
              <a:buClr>
                <a:schemeClr val="dk1"/>
              </a:buClr>
              <a:buSzPts val="2400"/>
              <a:buFont typeface="Calibri"/>
              <a:buNone/>
            </a:pPr>
            <a:r>
              <a:rPr b="1" lang="en-GB" sz="2000">
                <a:latin typeface="Calibri"/>
                <a:ea typeface="Calibri"/>
                <a:cs typeface="Calibri"/>
                <a:sym typeface="Calibri"/>
              </a:rPr>
              <a:t>Increase engagement with newly registered and prospective brokers </a:t>
            </a:r>
            <a:endParaRPr b="1" sz="2100">
              <a:latin typeface="Calibri"/>
              <a:ea typeface="Calibri"/>
              <a:cs typeface="Calibri"/>
              <a:sym typeface="Calibri"/>
            </a:endParaRPr>
          </a:p>
        </p:txBody>
      </p:sp>
      <p:pic>
        <p:nvPicPr>
          <p:cNvPr id="247" name="Google Shape;247;g27d725db41e_1_34"/>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248" name="Google Shape;248;g27d725db41e_1_34"/>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pic>
        <p:nvPicPr>
          <p:cNvPr id="1211" name="Google Shape;1211;g27f74e90274_0_0"/>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1212" name="Google Shape;1212;g27f74e90274_0_0"/>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pic>
        <p:nvPicPr>
          <p:cNvPr id="1213" name="Google Shape;1213;g27f74e90274_0_0"/>
          <p:cNvPicPr preferRelativeResize="0"/>
          <p:nvPr/>
        </p:nvPicPr>
        <p:blipFill>
          <a:blip r:embed="rId5">
            <a:alphaModFix/>
          </a:blip>
          <a:stretch>
            <a:fillRect/>
          </a:stretch>
        </p:blipFill>
        <p:spPr>
          <a:xfrm>
            <a:off x="152400" y="152400"/>
            <a:ext cx="7640775" cy="67627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8" name="Shape 1218"/>
        <p:cNvGrpSpPr/>
        <p:nvPr/>
      </p:nvGrpSpPr>
      <p:grpSpPr>
        <a:xfrm>
          <a:off x="0" y="0"/>
          <a:ext cx="0" cy="0"/>
          <a:chOff x="0" y="0"/>
          <a:chExt cx="0" cy="0"/>
        </a:xfrm>
      </p:grpSpPr>
      <p:pic>
        <p:nvPicPr>
          <p:cNvPr id="1219" name="Google Shape;1219;g27f3a869d7f_0_0"/>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1220" name="Google Shape;1220;g27f3a869d7f_0_0"/>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pic>
        <p:nvPicPr>
          <p:cNvPr id="1221" name="Google Shape;1221;g27f3a869d7f_0_0"/>
          <p:cNvPicPr preferRelativeResize="0"/>
          <p:nvPr/>
        </p:nvPicPr>
        <p:blipFill>
          <a:blip r:embed="rId5">
            <a:alphaModFix/>
          </a:blip>
          <a:stretch>
            <a:fillRect/>
          </a:stretch>
        </p:blipFill>
        <p:spPr>
          <a:xfrm>
            <a:off x="152400" y="869000"/>
            <a:ext cx="8082201" cy="4892656"/>
          </a:xfrm>
          <a:prstGeom prst="rect">
            <a:avLst/>
          </a:prstGeom>
          <a:noFill/>
          <a:ln>
            <a:noFill/>
          </a:ln>
        </p:spPr>
      </p:pic>
      <p:graphicFrame>
        <p:nvGraphicFramePr>
          <p:cNvPr id="1222" name="Google Shape;1222;g27f3a869d7f_0_0"/>
          <p:cNvGraphicFramePr/>
          <p:nvPr/>
        </p:nvGraphicFramePr>
        <p:xfrm>
          <a:off x="8286525" y="1615813"/>
          <a:ext cx="3000000" cy="3000000"/>
        </p:xfrm>
        <a:graphic>
          <a:graphicData uri="http://schemas.openxmlformats.org/drawingml/2006/table">
            <a:tbl>
              <a:tblPr>
                <a:noFill/>
                <a:tableStyleId>{14AD33CC-08D0-46B4-9658-329B268BAF7B}</a:tableStyleId>
              </a:tblPr>
              <a:tblGrid>
                <a:gridCol w="1181500"/>
                <a:gridCol w="584525"/>
                <a:gridCol w="929100"/>
                <a:gridCol w="1058300"/>
              </a:tblGrid>
              <a:tr h="569375">
                <a:tc>
                  <a:txBody>
                    <a:bodyPr/>
                    <a:lstStyle/>
                    <a:p>
                      <a:pPr indent="0" lvl="0" marL="0" rtl="0" algn="l">
                        <a:lnSpc>
                          <a:spcPct val="115000"/>
                        </a:lnSpc>
                        <a:spcBef>
                          <a:spcPts val="0"/>
                        </a:spcBef>
                        <a:spcAft>
                          <a:spcPts val="0"/>
                        </a:spcAft>
                        <a:buNone/>
                      </a:pPr>
                      <a:r>
                        <a:t/>
                      </a:r>
                      <a:endParaRPr b="1"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8EA9DB"/>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GB" sz="1100">
                          <a:latin typeface="Calibri"/>
                          <a:ea typeface="Calibri"/>
                          <a:cs typeface="Calibri"/>
                          <a:sym typeface="Calibri"/>
                        </a:rPr>
                        <a:t>Total Sessions</a:t>
                      </a:r>
                      <a:endParaRPr b="1"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8EA9DB"/>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GB" sz="1100">
                          <a:latin typeface="Calibri"/>
                          <a:ea typeface="Calibri"/>
                          <a:cs typeface="Calibri"/>
                          <a:sym typeface="Calibri"/>
                        </a:rPr>
                        <a:t>City Population</a:t>
                      </a:r>
                      <a:endParaRPr b="1"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8EA9DB"/>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GB" sz="1100">
                          <a:latin typeface="Calibri"/>
                          <a:ea typeface="Calibri"/>
                          <a:cs typeface="Calibri"/>
                          <a:sym typeface="Calibri"/>
                        </a:rPr>
                        <a:t>Share of total sessions</a:t>
                      </a:r>
                      <a:endParaRPr b="1"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8EA9DB"/>
                      </a:solidFill>
                      <a:prstDash val="solid"/>
                      <a:round/>
                      <a:headEnd len="sm" w="sm" type="none"/>
                      <a:tailEnd len="sm" w="sm" type="none"/>
                    </a:lnB>
                    <a:solidFill>
                      <a:srgbClr val="FFFFFF"/>
                    </a:solidFill>
                  </a:tcPr>
                </a:tc>
              </a:tr>
              <a:tr h="534900">
                <a:tc>
                  <a:txBody>
                    <a:bodyPr/>
                    <a:lstStyle/>
                    <a:p>
                      <a:pPr indent="0" lvl="0" marL="0" rtl="0" algn="l">
                        <a:lnSpc>
                          <a:spcPct val="115000"/>
                        </a:lnSpc>
                        <a:spcBef>
                          <a:spcPts val="0"/>
                        </a:spcBef>
                        <a:spcAft>
                          <a:spcPts val="0"/>
                        </a:spcAft>
                        <a:buNone/>
                      </a:pPr>
                      <a:r>
                        <a:rPr lang="en-GB" sz="1100">
                          <a:solidFill>
                            <a:srgbClr val="FFFFFF"/>
                          </a:solidFill>
                          <a:latin typeface="Calibri"/>
                          <a:ea typeface="Calibri"/>
                          <a:cs typeface="Calibri"/>
                          <a:sym typeface="Calibri"/>
                        </a:rPr>
                        <a:t>Philadelphia</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r">
                        <a:lnSpc>
                          <a:spcPct val="115000"/>
                        </a:lnSpc>
                        <a:spcBef>
                          <a:spcPts val="0"/>
                        </a:spcBef>
                        <a:spcAft>
                          <a:spcPts val="0"/>
                        </a:spcAft>
                        <a:buNone/>
                      </a:pPr>
                      <a:r>
                        <a:rPr lang="en-GB" sz="1100">
                          <a:solidFill>
                            <a:srgbClr val="FFFFFF"/>
                          </a:solidFill>
                          <a:latin typeface="Calibri"/>
                          <a:ea typeface="Calibri"/>
                          <a:cs typeface="Calibri"/>
                          <a:sym typeface="Calibri"/>
                        </a:rPr>
                        <a:t>347</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r">
                        <a:lnSpc>
                          <a:spcPct val="115000"/>
                        </a:lnSpc>
                        <a:spcBef>
                          <a:spcPts val="0"/>
                        </a:spcBef>
                        <a:spcAft>
                          <a:spcPts val="0"/>
                        </a:spcAft>
                        <a:buNone/>
                      </a:pPr>
                      <a:r>
                        <a:rPr lang="en-GB" sz="1100">
                          <a:solidFill>
                            <a:srgbClr val="FFFFFF"/>
                          </a:solidFill>
                          <a:latin typeface="Calibri"/>
                          <a:ea typeface="Calibri"/>
                          <a:cs typeface="Calibri"/>
                          <a:sym typeface="Calibri"/>
                        </a:rPr>
                        <a:t>1,576,251</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r">
                        <a:lnSpc>
                          <a:spcPct val="115000"/>
                        </a:lnSpc>
                        <a:spcBef>
                          <a:spcPts val="0"/>
                        </a:spcBef>
                        <a:spcAft>
                          <a:spcPts val="0"/>
                        </a:spcAft>
                        <a:buNone/>
                      </a:pPr>
                      <a:r>
                        <a:rPr lang="en-GB" sz="1100">
                          <a:solidFill>
                            <a:srgbClr val="FFFFFF"/>
                          </a:solidFill>
                          <a:latin typeface="Calibri"/>
                          <a:ea typeface="Calibri"/>
                          <a:cs typeface="Calibri"/>
                          <a:sym typeface="Calibri"/>
                        </a:rPr>
                        <a:t>43.59%</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r>
              <a:tr h="100000">
                <a:tc>
                  <a:txBody>
                    <a:bodyPr/>
                    <a:lstStyle/>
                    <a:p>
                      <a:pPr indent="0" lvl="0" marL="0" rtl="0" algn="l">
                        <a:lnSpc>
                          <a:spcPct val="115000"/>
                        </a:lnSpc>
                        <a:spcBef>
                          <a:spcPts val="0"/>
                        </a:spcBef>
                        <a:spcAft>
                          <a:spcPts val="0"/>
                        </a:spcAft>
                        <a:buNone/>
                      </a:pPr>
                      <a:r>
                        <a:rPr lang="en-GB" sz="1100">
                          <a:latin typeface="Calibri"/>
                          <a:ea typeface="Calibri"/>
                          <a:cs typeface="Calibri"/>
                          <a:sym typeface="Calibri"/>
                        </a:rPr>
                        <a:t>Pittsburgh</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84</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304,391</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10.55%</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r>
              <a:tr h="534900">
                <a:tc>
                  <a:txBody>
                    <a:bodyPr/>
                    <a:lstStyle/>
                    <a:p>
                      <a:pPr indent="0" lvl="0" marL="0" rtl="0" algn="l">
                        <a:lnSpc>
                          <a:spcPct val="115000"/>
                        </a:lnSpc>
                        <a:spcBef>
                          <a:spcPts val="0"/>
                        </a:spcBef>
                        <a:spcAft>
                          <a:spcPts val="0"/>
                        </a:spcAft>
                        <a:buNone/>
                      </a:pPr>
                      <a:r>
                        <a:rPr lang="en-GB" sz="1100">
                          <a:latin typeface="Calibri"/>
                          <a:ea typeface="Calibri"/>
                          <a:cs typeface="Calibri"/>
                          <a:sym typeface="Calibri"/>
                        </a:rPr>
                        <a:t>Montgomeryville</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51</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12,988</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6.41%</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34900">
                <a:tc>
                  <a:txBody>
                    <a:bodyPr/>
                    <a:lstStyle/>
                    <a:p>
                      <a:pPr indent="0" lvl="0" marL="0" rtl="0" algn="l">
                        <a:lnSpc>
                          <a:spcPct val="115000"/>
                        </a:lnSpc>
                        <a:spcBef>
                          <a:spcPts val="0"/>
                        </a:spcBef>
                        <a:spcAft>
                          <a:spcPts val="0"/>
                        </a:spcAft>
                        <a:buNone/>
                      </a:pPr>
                      <a:r>
                        <a:rPr lang="en-GB" sz="1100">
                          <a:latin typeface="Calibri"/>
                          <a:ea typeface="Calibri"/>
                          <a:cs typeface="Calibri"/>
                          <a:sym typeface="Calibri"/>
                        </a:rPr>
                        <a:t>York</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28</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43,992</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3.52%</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223" name="Google Shape;1223;g27f3a869d7f_0_0"/>
          <p:cNvSpPr txBox="1"/>
          <p:nvPr/>
        </p:nvSpPr>
        <p:spPr>
          <a:xfrm>
            <a:off x="8286525" y="1097600"/>
            <a:ext cx="3349500" cy="1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alibri"/>
                <a:ea typeface="Calibri"/>
                <a:cs typeface="Calibri"/>
                <a:sym typeface="Calibri"/>
              </a:rPr>
              <a:t>Top cities by sessions in Pennsylvania</a:t>
            </a:r>
            <a:endParaRPr b="1">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28" name="Shape 1228"/>
        <p:cNvGrpSpPr/>
        <p:nvPr/>
      </p:nvGrpSpPr>
      <p:grpSpPr>
        <a:xfrm>
          <a:off x="0" y="0"/>
          <a:ext cx="0" cy="0"/>
          <a:chOff x="0" y="0"/>
          <a:chExt cx="0" cy="0"/>
        </a:xfrm>
      </p:grpSpPr>
      <p:sp>
        <p:nvSpPr>
          <p:cNvPr id="1229" name="Google Shape;1229;g27f3a869d7f_0_9"/>
          <p:cNvSpPr txBox="1"/>
          <p:nvPr>
            <p:ph type="title"/>
          </p:nvPr>
        </p:nvSpPr>
        <p:spPr>
          <a:xfrm>
            <a:off x="108725" y="205825"/>
            <a:ext cx="9050400" cy="583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200">
                <a:latin typeface="Calibri"/>
                <a:ea typeface="Calibri"/>
                <a:cs typeface="Calibri"/>
                <a:sym typeface="Calibri"/>
              </a:rPr>
              <a:t>Questions 2C: </a:t>
            </a:r>
            <a:r>
              <a:rPr b="1" lang="en-GB" sz="1800">
                <a:latin typeface="Calibri"/>
                <a:ea typeface="Calibri"/>
                <a:cs typeface="Calibri"/>
                <a:sym typeface="Calibri"/>
              </a:rPr>
              <a:t>What influence does location and size play?</a:t>
            </a:r>
            <a:endParaRPr b="1" sz="2200">
              <a:latin typeface="Calibri"/>
              <a:ea typeface="Calibri"/>
              <a:cs typeface="Calibri"/>
              <a:sym typeface="Calibri"/>
            </a:endParaRPr>
          </a:p>
          <a:p>
            <a:pPr indent="0" lvl="0" marL="0" rtl="0" algn="l">
              <a:spcBef>
                <a:spcPts val="0"/>
              </a:spcBef>
              <a:spcAft>
                <a:spcPts val="0"/>
              </a:spcAft>
              <a:buClr>
                <a:schemeClr val="dk1"/>
              </a:buClr>
              <a:buSzPts val="2400"/>
              <a:buFont typeface="Calibri"/>
              <a:buNone/>
            </a:pPr>
            <a:r>
              <a:t/>
            </a:r>
            <a:endParaRPr b="1" sz="2400">
              <a:latin typeface="Calibri"/>
              <a:ea typeface="Calibri"/>
              <a:cs typeface="Calibri"/>
              <a:sym typeface="Calibri"/>
            </a:endParaRPr>
          </a:p>
        </p:txBody>
      </p:sp>
      <p:pic>
        <p:nvPicPr>
          <p:cNvPr id="1230" name="Google Shape;1230;g27f3a869d7f_0_9"/>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1231" name="Google Shape;1231;g27f3a869d7f_0_9"/>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pic>
        <p:nvPicPr>
          <p:cNvPr id="1232" name="Google Shape;1232;g27f3a869d7f_0_9"/>
          <p:cNvPicPr preferRelativeResize="0"/>
          <p:nvPr/>
        </p:nvPicPr>
        <p:blipFill>
          <a:blip r:embed="rId5">
            <a:alphaModFix/>
          </a:blip>
          <a:stretch>
            <a:fillRect/>
          </a:stretch>
        </p:blipFill>
        <p:spPr>
          <a:xfrm>
            <a:off x="152400" y="941725"/>
            <a:ext cx="7738727" cy="4610925"/>
          </a:xfrm>
          <a:prstGeom prst="rect">
            <a:avLst/>
          </a:prstGeom>
          <a:noFill/>
          <a:ln>
            <a:noFill/>
          </a:ln>
        </p:spPr>
      </p:pic>
      <p:graphicFrame>
        <p:nvGraphicFramePr>
          <p:cNvPr id="1233" name="Google Shape;1233;g27f3a869d7f_0_9"/>
          <p:cNvGraphicFramePr/>
          <p:nvPr/>
        </p:nvGraphicFramePr>
        <p:xfrm>
          <a:off x="8257300" y="1136275"/>
          <a:ext cx="3000000" cy="3000000"/>
        </p:xfrm>
        <a:graphic>
          <a:graphicData uri="http://schemas.openxmlformats.org/drawingml/2006/table">
            <a:tbl>
              <a:tblPr>
                <a:noFill/>
                <a:tableStyleId>{14AD33CC-08D0-46B4-9658-329B268BAF7B}</a:tableStyleId>
              </a:tblPr>
              <a:tblGrid>
                <a:gridCol w="2334500"/>
                <a:gridCol w="557150"/>
                <a:gridCol w="835750"/>
              </a:tblGrid>
              <a:tr h="384025">
                <a:tc>
                  <a:txBody>
                    <a:bodyPr/>
                    <a:lstStyle/>
                    <a:p>
                      <a:pPr indent="0" lvl="0" marL="0" rtl="0" algn="l">
                        <a:lnSpc>
                          <a:spcPct val="115000"/>
                        </a:lnSpc>
                        <a:spcBef>
                          <a:spcPts val="0"/>
                        </a:spcBef>
                        <a:spcAft>
                          <a:spcPts val="0"/>
                        </a:spcAft>
                        <a:buNone/>
                      </a:pPr>
                      <a:r>
                        <a:rPr b="1" i="1" lang="en-GB" sz="1000"/>
                        <a:t>Top 5 Sessions per State</a:t>
                      </a:r>
                      <a:endParaRPr b="1" i="1" sz="1000"/>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1875">
                <a:tc>
                  <a:txBody>
                    <a:bodyPr/>
                    <a:lstStyle/>
                    <a:p>
                      <a:pPr indent="0" lvl="0" marL="0" rtl="0" algn="l">
                        <a:lnSpc>
                          <a:spcPct val="115000"/>
                        </a:lnSpc>
                        <a:spcBef>
                          <a:spcPts val="0"/>
                        </a:spcBef>
                        <a:spcAft>
                          <a:spcPts val="0"/>
                        </a:spcAft>
                        <a:buNone/>
                      </a:pPr>
                      <a:r>
                        <a:rPr b="1" lang="en-GB" sz="1100">
                          <a:latin typeface="Calibri"/>
                          <a:ea typeface="Calibri"/>
                          <a:cs typeface="Calibri"/>
                          <a:sym typeface="Calibri"/>
                        </a:rPr>
                        <a:t>State</a:t>
                      </a:r>
                      <a:endParaRPr b="1"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8EA9DB"/>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GB" sz="1100">
                          <a:latin typeface="Calibri"/>
                          <a:ea typeface="Calibri"/>
                          <a:cs typeface="Calibri"/>
                          <a:sym typeface="Calibri"/>
                        </a:rPr>
                        <a:t>Total Sessions</a:t>
                      </a:r>
                      <a:endParaRPr b="1"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8EA9DB"/>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GB" sz="1100">
                          <a:latin typeface="Calibri"/>
                          <a:ea typeface="Calibri"/>
                          <a:cs typeface="Calibri"/>
                          <a:sym typeface="Calibri"/>
                        </a:rPr>
                        <a:t>Share of total sessions</a:t>
                      </a:r>
                      <a:endParaRPr b="1"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8EA9DB"/>
                      </a:solidFill>
                      <a:prstDash val="solid"/>
                      <a:round/>
                      <a:headEnd len="sm" w="sm" type="none"/>
                      <a:tailEnd len="sm" w="sm" type="none"/>
                    </a:lnB>
                    <a:solidFill>
                      <a:srgbClr val="FFFFFF"/>
                    </a:solidFill>
                  </a:tcPr>
                </a:tc>
              </a:tr>
              <a:tr h="361875">
                <a:tc>
                  <a:txBody>
                    <a:bodyPr/>
                    <a:lstStyle/>
                    <a:p>
                      <a:pPr indent="0" lvl="0" marL="0" rtl="0" algn="l">
                        <a:lnSpc>
                          <a:spcPct val="115000"/>
                        </a:lnSpc>
                        <a:spcBef>
                          <a:spcPts val="0"/>
                        </a:spcBef>
                        <a:spcAft>
                          <a:spcPts val="0"/>
                        </a:spcAft>
                        <a:buNone/>
                      </a:pPr>
                      <a:r>
                        <a:rPr lang="en-GB" sz="1100">
                          <a:solidFill>
                            <a:srgbClr val="FFFFFF"/>
                          </a:solidFill>
                          <a:latin typeface="Calibri"/>
                          <a:ea typeface="Calibri"/>
                          <a:cs typeface="Calibri"/>
                          <a:sym typeface="Calibri"/>
                        </a:rPr>
                        <a:t>California</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CCCCCC"/>
                      </a:solidFill>
                      <a:prstDash val="solid"/>
                      <a:round/>
                      <a:headEnd len="sm" w="sm" type="none"/>
                      <a:tailEnd len="sm" w="sm" type="none"/>
                    </a:lnB>
                    <a:solidFill>
                      <a:srgbClr val="38761D"/>
                    </a:solidFill>
                  </a:tcPr>
                </a:tc>
                <a:tc>
                  <a:txBody>
                    <a:bodyPr/>
                    <a:lstStyle/>
                    <a:p>
                      <a:pPr indent="0" lvl="0" marL="0" rtl="0" algn="r">
                        <a:lnSpc>
                          <a:spcPct val="115000"/>
                        </a:lnSpc>
                        <a:spcBef>
                          <a:spcPts val="0"/>
                        </a:spcBef>
                        <a:spcAft>
                          <a:spcPts val="0"/>
                        </a:spcAft>
                        <a:buNone/>
                      </a:pPr>
                      <a:r>
                        <a:rPr lang="en-GB" sz="1100">
                          <a:solidFill>
                            <a:srgbClr val="FFFFFF"/>
                          </a:solidFill>
                          <a:latin typeface="Calibri"/>
                          <a:ea typeface="Calibri"/>
                          <a:cs typeface="Calibri"/>
                          <a:sym typeface="Calibri"/>
                        </a:rPr>
                        <a:t>12252</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CCCCCC"/>
                      </a:solidFill>
                      <a:prstDash val="solid"/>
                      <a:round/>
                      <a:headEnd len="sm" w="sm" type="none"/>
                      <a:tailEnd len="sm" w="sm" type="none"/>
                    </a:lnB>
                    <a:solidFill>
                      <a:srgbClr val="38761D"/>
                    </a:solidFill>
                  </a:tcPr>
                </a:tc>
                <a:tc>
                  <a:txBody>
                    <a:bodyPr/>
                    <a:lstStyle/>
                    <a:p>
                      <a:pPr indent="0" lvl="0" marL="0" rtl="0" algn="r">
                        <a:lnSpc>
                          <a:spcPct val="115000"/>
                        </a:lnSpc>
                        <a:spcBef>
                          <a:spcPts val="0"/>
                        </a:spcBef>
                        <a:spcAft>
                          <a:spcPts val="0"/>
                        </a:spcAft>
                        <a:buNone/>
                      </a:pPr>
                      <a:r>
                        <a:rPr lang="en-GB" sz="1100">
                          <a:solidFill>
                            <a:srgbClr val="FFFFFF"/>
                          </a:solidFill>
                          <a:latin typeface="Calibri"/>
                          <a:ea typeface="Calibri"/>
                          <a:cs typeface="Calibri"/>
                          <a:sym typeface="Calibri"/>
                        </a:rPr>
                        <a:t>23.30%</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CCCCCC"/>
                      </a:solidFill>
                      <a:prstDash val="solid"/>
                      <a:round/>
                      <a:headEnd len="sm" w="sm" type="none"/>
                      <a:tailEnd len="sm" w="sm" type="none"/>
                    </a:lnB>
                    <a:solidFill>
                      <a:srgbClr val="38761D"/>
                    </a:solidFill>
                  </a:tcPr>
                </a:tc>
              </a:tr>
              <a:tr h="361875">
                <a:tc>
                  <a:txBody>
                    <a:bodyPr/>
                    <a:lstStyle/>
                    <a:p>
                      <a:pPr indent="0" lvl="0" marL="0" rtl="0" algn="l">
                        <a:lnSpc>
                          <a:spcPct val="115000"/>
                        </a:lnSpc>
                        <a:spcBef>
                          <a:spcPts val="0"/>
                        </a:spcBef>
                        <a:spcAft>
                          <a:spcPts val="0"/>
                        </a:spcAft>
                        <a:buNone/>
                      </a:pPr>
                      <a:r>
                        <a:rPr lang="en-GB" sz="1100">
                          <a:solidFill>
                            <a:srgbClr val="FFFFFF"/>
                          </a:solidFill>
                          <a:latin typeface="Calibri"/>
                          <a:ea typeface="Calibri"/>
                          <a:cs typeface="Calibri"/>
                          <a:sym typeface="Calibri"/>
                        </a:rPr>
                        <a:t>Georgia</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en-GB" sz="1100">
                          <a:solidFill>
                            <a:srgbClr val="FFFFFF"/>
                          </a:solidFill>
                          <a:latin typeface="Calibri"/>
                          <a:ea typeface="Calibri"/>
                          <a:cs typeface="Calibri"/>
                          <a:sym typeface="Calibri"/>
                        </a:rPr>
                        <a:t>6785</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en-GB" sz="1100">
                          <a:solidFill>
                            <a:srgbClr val="FFFFFF"/>
                          </a:solidFill>
                          <a:latin typeface="Calibri"/>
                          <a:ea typeface="Calibri"/>
                          <a:cs typeface="Calibri"/>
                          <a:sym typeface="Calibri"/>
                        </a:rPr>
                        <a:t>12.90%</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361875">
                <a:tc>
                  <a:txBody>
                    <a:bodyPr/>
                    <a:lstStyle/>
                    <a:p>
                      <a:pPr indent="0" lvl="0" marL="0" rtl="0" algn="l">
                        <a:lnSpc>
                          <a:spcPct val="115000"/>
                        </a:lnSpc>
                        <a:spcBef>
                          <a:spcPts val="0"/>
                        </a:spcBef>
                        <a:spcAft>
                          <a:spcPts val="0"/>
                        </a:spcAft>
                        <a:buNone/>
                      </a:pPr>
                      <a:r>
                        <a:rPr lang="en-GB" sz="1100">
                          <a:solidFill>
                            <a:srgbClr val="FFFFFF"/>
                          </a:solidFill>
                          <a:latin typeface="Calibri"/>
                          <a:ea typeface="Calibri"/>
                          <a:cs typeface="Calibri"/>
                          <a:sym typeface="Calibri"/>
                        </a:rPr>
                        <a:t>Florida</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0000"/>
                    </a:solidFill>
                  </a:tcPr>
                </a:tc>
                <a:tc>
                  <a:txBody>
                    <a:bodyPr/>
                    <a:lstStyle/>
                    <a:p>
                      <a:pPr indent="0" lvl="0" marL="0" rtl="0" algn="r">
                        <a:lnSpc>
                          <a:spcPct val="115000"/>
                        </a:lnSpc>
                        <a:spcBef>
                          <a:spcPts val="0"/>
                        </a:spcBef>
                        <a:spcAft>
                          <a:spcPts val="0"/>
                        </a:spcAft>
                        <a:buNone/>
                      </a:pPr>
                      <a:r>
                        <a:rPr lang="en-GB" sz="1100">
                          <a:solidFill>
                            <a:srgbClr val="FFFFFF"/>
                          </a:solidFill>
                          <a:latin typeface="Calibri"/>
                          <a:ea typeface="Calibri"/>
                          <a:cs typeface="Calibri"/>
                          <a:sym typeface="Calibri"/>
                        </a:rPr>
                        <a:t>4444</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0000"/>
                    </a:solidFill>
                  </a:tcPr>
                </a:tc>
                <a:tc>
                  <a:txBody>
                    <a:bodyPr/>
                    <a:lstStyle/>
                    <a:p>
                      <a:pPr indent="0" lvl="0" marL="0" rtl="0" algn="r">
                        <a:lnSpc>
                          <a:spcPct val="115000"/>
                        </a:lnSpc>
                        <a:spcBef>
                          <a:spcPts val="0"/>
                        </a:spcBef>
                        <a:spcAft>
                          <a:spcPts val="0"/>
                        </a:spcAft>
                        <a:buNone/>
                      </a:pPr>
                      <a:r>
                        <a:rPr lang="en-GB" sz="1100">
                          <a:solidFill>
                            <a:srgbClr val="FFFFFF"/>
                          </a:solidFill>
                          <a:latin typeface="Calibri"/>
                          <a:ea typeface="Calibri"/>
                          <a:cs typeface="Calibri"/>
                          <a:sym typeface="Calibri"/>
                        </a:rPr>
                        <a:t>8.40%</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0000"/>
                    </a:solidFill>
                  </a:tcPr>
                </a:tc>
              </a:tr>
              <a:tr h="361875">
                <a:tc>
                  <a:txBody>
                    <a:bodyPr/>
                    <a:lstStyle/>
                    <a:p>
                      <a:pPr indent="0" lvl="0" marL="0" rtl="0" algn="l">
                        <a:lnSpc>
                          <a:spcPct val="115000"/>
                        </a:lnSpc>
                        <a:spcBef>
                          <a:spcPts val="0"/>
                        </a:spcBef>
                        <a:spcAft>
                          <a:spcPts val="0"/>
                        </a:spcAft>
                        <a:buNone/>
                      </a:pPr>
                      <a:r>
                        <a:rPr lang="en-GB" sz="1100">
                          <a:solidFill>
                            <a:srgbClr val="FFFFFF"/>
                          </a:solidFill>
                          <a:latin typeface="Calibri"/>
                          <a:ea typeface="Calibri"/>
                          <a:cs typeface="Calibri"/>
                          <a:sym typeface="Calibri"/>
                        </a:rPr>
                        <a:t>Texas</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0000"/>
                    </a:solidFill>
                  </a:tcPr>
                </a:tc>
                <a:tc>
                  <a:txBody>
                    <a:bodyPr/>
                    <a:lstStyle/>
                    <a:p>
                      <a:pPr indent="0" lvl="0" marL="0" rtl="0" algn="r">
                        <a:lnSpc>
                          <a:spcPct val="115000"/>
                        </a:lnSpc>
                        <a:spcBef>
                          <a:spcPts val="0"/>
                        </a:spcBef>
                        <a:spcAft>
                          <a:spcPts val="0"/>
                        </a:spcAft>
                        <a:buNone/>
                      </a:pPr>
                      <a:r>
                        <a:rPr lang="en-GB" sz="1100">
                          <a:solidFill>
                            <a:srgbClr val="FFFFFF"/>
                          </a:solidFill>
                          <a:latin typeface="Calibri"/>
                          <a:ea typeface="Calibri"/>
                          <a:cs typeface="Calibri"/>
                          <a:sym typeface="Calibri"/>
                        </a:rPr>
                        <a:t>3864</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0000"/>
                    </a:solidFill>
                  </a:tcPr>
                </a:tc>
                <a:tc>
                  <a:txBody>
                    <a:bodyPr/>
                    <a:lstStyle/>
                    <a:p>
                      <a:pPr indent="0" lvl="0" marL="0" rtl="0" algn="r">
                        <a:lnSpc>
                          <a:spcPct val="115000"/>
                        </a:lnSpc>
                        <a:spcBef>
                          <a:spcPts val="0"/>
                        </a:spcBef>
                        <a:spcAft>
                          <a:spcPts val="0"/>
                        </a:spcAft>
                        <a:buNone/>
                      </a:pPr>
                      <a:r>
                        <a:rPr lang="en-GB" sz="1100">
                          <a:solidFill>
                            <a:srgbClr val="FFFFFF"/>
                          </a:solidFill>
                          <a:latin typeface="Calibri"/>
                          <a:ea typeface="Calibri"/>
                          <a:cs typeface="Calibri"/>
                          <a:sym typeface="Calibri"/>
                        </a:rPr>
                        <a:t>0.073</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0000"/>
                    </a:solidFill>
                  </a:tcPr>
                </a:tc>
              </a:tr>
              <a:tr h="361875">
                <a:tc>
                  <a:txBody>
                    <a:bodyPr/>
                    <a:lstStyle/>
                    <a:p>
                      <a:pPr indent="0" lvl="0" marL="0" rtl="0" algn="l">
                        <a:lnSpc>
                          <a:spcPct val="115000"/>
                        </a:lnSpc>
                        <a:spcBef>
                          <a:spcPts val="0"/>
                        </a:spcBef>
                        <a:spcAft>
                          <a:spcPts val="0"/>
                        </a:spcAft>
                        <a:buNone/>
                      </a:pPr>
                      <a:r>
                        <a:rPr lang="en-GB" sz="1100">
                          <a:solidFill>
                            <a:srgbClr val="FFFFFF"/>
                          </a:solidFill>
                          <a:latin typeface="Calibri"/>
                          <a:ea typeface="Calibri"/>
                          <a:cs typeface="Calibri"/>
                          <a:sym typeface="Calibri"/>
                        </a:rPr>
                        <a:t>New York</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0000"/>
                    </a:solidFill>
                  </a:tcPr>
                </a:tc>
                <a:tc>
                  <a:txBody>
                    <a:bodyPr/>
                    <a:lstStyle/>
                    <a:p>
                      <a:pPr indent="0" lvl="0" marL="0" rtl="0" algn="r">
                        <a:lnSpc>
                          <a:spcPct val="115000"/>
                        </a:lnSpc>
                        <a:spcBef>
                          <a:spcPts val="0"/>
                        </a:spcBef>
                        <a:spcAft>
                          <a:spcPts val="0"/>
                        </a:spcAft>
                        <a:buNone/>
                      </a:pPr>
                      <a:r>
                        <a:rPr lang="en-GB" sz="1100">
                          <a:solidFill>
                            <a:srgbClr val="FFFFFF"/>
                          </a:solidFill>
                          <a:latin typeface="Calibri"/>
                          <a:ea typeface="Calibri"/>
                          <a:cs typeface="Calibri"/>
                          <a:sym typeface="Calibri"/>
                        </a:rPr>
                        <a:t>2398</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0000"/>
                    </a:solidFill>
                  </a:tcPr>
                </a:tc>
                <a:tc>
                  <a:txBody>
                    <a:bodyPr/>
                    <a:lstStyle/>
                    <a:p>
                      <a:pPr indent="0" lvl="0" marL="0" rtl="0" algn="r">
                        <a:lnSpc>
                          <a:spcPct val="115000"/>
                        </a:lnSpc>
                        <a:spcBef>
                          <a:spcPts val="0"/>
                        </a:spcBef>
                        <a:spcAft>
                          <a:spcPts val="0"/>
                        </a:spcAft>
                        <a:buNone/>
                      </a:pPr>
                      <a:r>
                        <a:rPr lang="en-GB" sz="1100">
                          <a:solidFill>
                            <a:srgbClr val="FFFFFF"/>
                          </a:solidFill>
                          <a:latin typeface="Calibri"/>
                          <a:ea typeface="Calibri"/>
                          <a:cs typeface="Calibri"/>
                          <a:sym typeface="Calibri"/>
                        </a:rPr>
                        <a:t>0.046</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0000"/>
                    </a:solidFill>
                  </a:tcPr>
                </a:tc>
              </a:tr>
              <a:tr h="361875">
                <a:tc>
                  <a:txBody>
                    <a:bodyPr/>
                    <a:lstStyle/>
                    <a:p>
                      <a:pPr indent="0" lvl="0" marL="0" rtl="0" algn="l">
                        <a:lnSpc>
                          <a:spcPct val="115000"/>
                        </a:lnSpc>
                        <a:spcBef>
                          <a:spcPts val="0"/>
                        </a:spcBef>
                        <a:spcAft>
                          <a:spcPts val="0"/>
                        </a:spcAft>
                        <a:buNone/>
                      </a:pPr>
                      <a:r>
                        <a:rPr lang="en-GB" sz="1100">
                          <a:solidFill>
                            <a:srgbClr val="FFFFFF"/>
                          </a:solidFill>
                          <a:latin typeface="Calibri"/>
                          <a:ea typeface="Calibri"/>
                          <a:cs typeface="Calibri"/>
                          <a:sym typeface="Calibri"/>
                        </a:rPr>
                        <a:t>Mississippi</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0000"/>
                    </a:solidFill>
                  </a:tcPr>
                </a:tc>
                <a:tc>
                  <a:txBody>
                    <a:bodyPr/>
                    <a:lstStyle/>
                    <a:p>
                      <a:pPr indent="0" lvl="0" marL="0" rtl="0" algn="r">
                        <a:lnSpc>
                          <a:spcPct val="115000"/>
                        </a:lnSpc>
                        <a:spcBef>
                          <a:spcPts val="0"/>
                        </a:spcBef>
                        <a:spcAft>
                          <a:spcPts val="0"/>
                        </a:spcAft>
                        <a:buNone/>
                      </a:pPr>
                      <a:r>
                        <a:rPr lang="en-GB" sz="1100">
                          <a:solidFill>
                            <a:srgbClr val="FFFFFF"/>
                          </a:solidFill>
                          <a:latin typeface="Calibri"/>
                          <a:ea typeface="Calibri"/>
                          <a:cs typeface="Calibri"/>
                          <a:sym typeface="Calibri"/>
                        </a:rPr>
                        <a:t>5672</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0000"/>
                    </a:solidFill>
                  </a:tcPr>
                </a:tc>
                <a:tc>
                  <a:txBody>
                    <a:bodyPr/>
                    <a:lstStyle/>
                    <a:p>
                      <a:pPr indent="0" lvl="0" marL="0" rtl="0" algn="r">
                        <a:lnSpc>
                          <a:spcPct val="115000"/>
                        </a:lnSpc>
                        <a:spcBef>
                          <a:spcPts val="0"/>
                        </a:spcBef>
                        <a:spcAft>
                          <a:spcPts val="0"/>
                        </a:spcAft>
                        <a:buNone/>
                      </a:pPr>
                      <a:r>
                        <a:rPr lang="en-GB" sz="1100">
                          <a:solidFill>
                            <a:srgbClr val="FFFFFF"/>
                          </a:solidFill>
                          <a:latin typeface="Calibri"/>
                          <a:ea typeface="Calibri"/>
                          <a:cs typeface="Calibri"/>
                          <a:sym typeface="Calibri"/>
                        </a:rPr>
                        <a:t>0.059</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0000"/>
                    </a:solidFill>
                  </a:tcPr>
                </a:tc>
              </a:tr>
            </a:tbl>
          </a:graphicData>
        </a:graphic>
      </p:graphicFrame>
      <p:pic>
        <p:nvPicPr>
          <p:cNvPr id="1234" name="Google Shape;1234;g27f3a869d7f_0_9"/>
          <p:cNvPicPr preferRelativeResize="0"/>
          <p:nvPr/>
        </p:nvPicPr>
        <p:blipFill>
          <a:blip r:embed="rId6">
            <a:alphaModFix/>
          </a:blip>
          <a:stretch>
            <a:fillRect/>
          </a:stretch>
        </p:blipFill>
        <p:spPr>
          <a:xfrm>
            <a:off x="6367125" y="4876375"/>
            <a:ext cx="1524000" cy="6762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9" name="Shape 1239"/>
        <p:cNvGrpSpPr/>
        <p:nvPr/>
      </p:nvGrpSpPr>
      <p:grpSpPr>
        <a:xfrm>
          <a:off x="0" y="0"/>
          <a:ext cx="0" cy="0"/>
          <a:chOff x="0" y="0"/>
          <a:chExt cx="0" cy="0"/>
        </a:xfrm>
      </p:grpSpPr>
      <p:pic>
        <p:nvPicPr>
          <p:cNvPr id="1240" name="Google Shape;1240;g27f3a869d7f_0_96"/>
          <p:cNvPicPr preferRelativeResize="0"/>
          <p:nvPr/>
        </p:nvPicPr>
        <p:blipFill>
          <a:blip r:embed="rId3">
            <a:alphaModFix/>
          </a:blip>
          <a:stretch>
            <a:fillRect/>
          </a:stretch>
        </p:blipFill>
        <p:spPr>
          <a:xfrm>
            <a:off x="111616" y="1062225"/>
            <a:ext cx="5790333" cy="5400649"/>
          </a:xfrm>
          <a:prstGeom prst="rect">
            <a:avLst/>
          </a:prstGeom>
          <a:noFill/>
          <a:ln>
            <a:noFill/>
          </a:ln>
        </p:spPr>
      </p:pic>
      <p:pic>
        <p:nvPicPr>
          <p:cNvPr id="1241" name="Google Shape;1241;g27f3a869d7f_0_96"/>
          <p:cNvPicPr preferRelativeResize="0"/>
          <p:nvPr/>
        </p:nvPicPr>
        <p:blipFill>
          <a:blip r:embed="rId4">
            <a:alphaModFix/>
          </a:blip>
          <a:stretch>
            <a:fillRect/>
          </a:stretch>
        </p:blipFill>
        <p:spPr>
          <a:xfrm>
            <a:off x="5780117" y="1062234"/>
            <a:ext cx="5545774" cy="5563241"/>
          </a:xfrm>
          <a:prstGeom prst="rect">
            <a:avLst/>
          </a:prstGeom>
          <a:noFill/>
          <a:ln>
            <a:noFill/>
          </a:ln>
        </p:spPr>
      </p:pic>
      <p:sp>
        <p:nvSpPr>
          <p:cNvPr id="1242" name="Google Shape;1242;g27f3a869d7f_0_96"/>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200">
                <a:latin typeface="Calibri"/>
                <a:ea typeface="Calibri"/>
                <a:cs typeface="Calibri"/>
                <a:sym typeface="Calibri"/>
              </a:rPr>
              <a:t>Question 2c: </a:t>
            </a:r>
            <a:r>
              <a:rPr lang="en-GB" sz="1800">
                <a:latin typeface="Calibri"/>
                <a:ea typeface="Calibri"/>
                <a:cs typeface="Calibri"/>
                <a:sym typeface="Calibri"/>
              </a:rPr>
              <a:t>What influence does location and size(population) play?</a:t>
            </a:r>
            <a:br>
              <a:rPr lang="en-GB" sz="1600">
                <a:latin typeface="Calibri"/>
                <a:ea typeface="Calibri"/>
                <a:cs typeface="Calibri"/>
                <a:sym typeface="Calibri"/>
              </a:rPr>
            </a:br>
            <a:endParaRPr b="1" sz="2000">
              <a:latin typeface="Calibri"/>
              <a:ea typeface="Calibri"/>
              <a:cs typeface="Calibri"/>
              <a:sym typeface="Calibri"/>
            </a:endParaRPr>
          </a:p>
        </p:txBody>
      </p:sp>
      <p:pic>
        <p:nvPicPr>
          <p:cNvPr id="1243" name="Google Shape;1243;g27f3a869d7f_0_96"/>
          <p:cNvPicPr preferRelativeResize="0"/>
          <p:nvPr/>
        </p:nvPicPr>
        <p:blipFill rotWithShape="1">
          <a:blip r:embed="rId5">
            <a:alphaModFix/>
          </a:blip>
          <a:srcRect b="0" l="0" r="0" t="0"/>
          <a:stretch/>
        </p:blipFill>
        <p:spPr>
          <a:xfrm>
            <a:off x="11483722" y="132100"/>
            <a:ext cx="569054" cy="516625"/>
          </a:xfrm>
          <a:prstGeom prst="rect">
            <a:avLst/>
          </a:prstGeom>
          <a:noFill/>
          <a:ln>
            <a:noFill/>
          </a:ln>
        </p:spPr>
      </p:pic>
      <p:pic>
        <p:nvPicPr>
          <p:cNvPr id="1244" name="Google Shape;1244;g27f3a869d7f_0_96"/>
          <p:cNvPicPr preferRelativeResize="0"/>
          <p:nvPr/>
        </p:nvPicPr>
        <p:blipFill rotWithShape="1">
          <a:blip r:embed="rId6">
            <a:alphaModFix/>
          </a:blip>
          <a:srcRect b="0" l="0" r="0" t="0"/>
          <a:stretch/>
        </p:blipFill>
        <p:spPr>
          <a:xfrm>
            <a:off x="10321050" y="135910"/>
            <a:ext cx="1071636" cy="508342"/>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49" name="Shape 1249"/>
        <p:cNvGrpSpPr/>
        <p:nvPr/>
      </p:nvGrpSpPr>
      <p:grpSpPr>
        <a:xfrm>
          <a:off x="0" y="0"/>
          <a:ext cx="0" cy="0"/>
          <a:chOff x="0" y="0"/>
          <a:chExt cx="0" cy="0"/>
        </a:xfrm>
      </p:grpSpPr>
      <p:sp>
        <p:nvSpPr>
          <p:cNvPr id="1250" name="Google Shape;1250;g27f3a869d7f_0_19"/>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Question 2: </a:t>
            </a:r>
            <a:r>
              <a:rPr lang="en-GB" sz="2000">
                <a:latin typeface="Calibri"/>
                <a:ea typeface="Calibri"/>
                <a:cs typeface="Calibri"/>
                <a:sym typeface="Calibri"/>
              </a:rPr>
              <a:t>Which campaign elements will help CW reach business objectives and </a:t>
            </a:r>
            <a:r>
              <a:rPr b="1" i="1" lang="en-GB" sz="2000">
                <a:latin typeface="Calibri"/>
                <a:ea typeface="Calibri"/>
                <a:cs typeface="Calibri"/>
                <a:sym typeface="Calibri"/>
              </a:rPr>
              <a:t>what influence does location</a:t>
            </a:r>
            <a:r>
              <a:rPr lang="en-GB" sz="2000">
                <a:latin typeface="Calibri"/>
                <a:ea typeface="Calibri"/>
                <a:cs typeface="Calibri"/>
                <a:sym typeface="Calibri"/>
              </a:rPr>
              <a:t>, size focus of brokers play?</a:t>
            </a:r>
            <a:br>
              <a:rPr lang="en-GB" sz="1600">
                <a:latin typeface="Calibri"/>
                <a:ea typeface="Calibri"/>
                <a:cs typeface="Calibri"/>
                <a:sym typeface="Calibri"/>
              </a:rPr>
            </a:br>
            <a:endParaRPr b="1" sz="2000">
              <a:latin typeface="Calibri"/>
              <a:ea typeface="Calibri"/>
              <a:cs typeface="Calibri"/>
              <a:sym typeface="Calibri"/>
            </a:endParaRPr>
          </a:p>
        </p:txBody>
      </p:sp>
      <p:cxnSp>
        <p:nvCxnSpPr>
          <p:cNvPr id="1251" name="Google Shape;1251;g27f3a869d7f_0_19"/>
          <p:cNvCxnSpPr/>
          <p:nvPr/>
        </p:nvCxnSpPr>
        <p:spPr>
          <a:xfrm>
            <a:off x="6054292" y="1195941"/>
            <a:ext cx="0" cy="4774200"/>
          </a:xfrm>
          <a:prstGeom prst="straightConnector1">
            <a:avLst/>
          </a:prstGeom>
          <a:noFill/>
          <a:ln cap="flat" cmpd="sng" w="9525">
            <a:solidFill>
              <a:schemeClr val="accent1"/>
            </a:solidFill>
            <a:prstDash val="solid"/>
            <a:miter lim="800000"/>
            <a:headEnd len="sm" w="sm" type="none"/>
            <a:tailEnd len="sm" w="sm" type="none"/>
          </a:ln>
        </p:spPr>
      </p:cxnSp>
      <p:cxnSp>
        <p:nvCxnSpPr>
          <p:cNvPr id="1252" name="Google Shape;1252;g27f3a869d7f_0_19"/>
          <p:cNvCxnSpPr/>
          <p:nvPr/>
        </p:nvCxnSpPr>
        <p:spPr>
          <a:xfrm>
            <a:off x="1934680" y="3400124"/>
            <a:ext cx="9365400" cy="0"/>
          </a:xfrm>
          <a:prstGeom prst="straightConnector1">
            <a:avLst/>
          </a:prstGeom>
          <a:noFill/>
          <a:ln cap="flat" cmpd="sng" w="9525">
            <a:solidFill>
              <a:schemeClr val="accent1"/>
            </a:solidFill>
            <a:prstDash val="solid"/>
            <a:miter lim="800000"/>
            <a:headEnd len="sm" w="sm" type="none"/>
            <a:tailEnd len="sm" w="sm" type="none"/>
          </a:ln>
        </p:spPr>
      </p:cxnSp>
      <p:sp>
        <p:nvSpPr>
          <p:cNvPr id="1253" name="Google Shape;1253;g27f3a869d7f_0_19"/>
          <p:cNvSpPr/>
          <p:nvPr/>
        </p:nvSpPr>
        <p:spPr>
          <a:xfrm>
            <a:off x="1732552" y="6462709"/>
            <a:ext cx="9567600" cy="288300"/>
          </a:xfrm>
          <a:prstGeom prst="rect">
            <a:avLst/>
          </a:prstGeom>
          <a:solidFill>
            <a:schemeClr val="accent1"/>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chemeClr val="lt1"/>
                </a:solidFill>
                <a:latin typeface="Calibri"/>
                <a:ea typeface="Calibri"/>
                <a:cs typeface="Calibri"/>
                <a:sym typeface="Calibri"/>
              </a:rPr>
              <a:t>Relative Campaign Presence</a:t>
            </a:r>
            <a:endParaRPr/>
          </a:p>
        </p:txBody>
      </p:sp>
      <p:sp>
        <p:nvSpPr>
          <p:cNvPr id="1254" name="Google Shape;1254;g27f3a869d7f_0_19"/>
          <p:cNvSpPr/>
          <p:nvPr/>
        </p:nvSpPr>
        <p:spPr>
          <a:xfrm rot="-5400000">
            <a:off x="-1604838" y="3622107"/>
            <a:ext cx="5257500" cy="288300"/>
          </a:xfrm>
          <a:prstGeom prst="rect">
            <a:avLst/>
          </a:prstGeom>
          <a:solidFill>
            <a:schemeClr val="accent1"/>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chemeClr val="lt1"/>
                </a:solidFill>
                <a:latin typeface="Calibri"/>
                <a:ea typeface="Calibri"/>
                <a:cs typeface="Calibri"/>
                <a:sym typeface="Calibri"/>
              </a:rPr>
              <a:t>Relative Underbanked Population</a:t>
            </a:r>
            <a:endParaRPr/>
          </a:p>
        </p:txBody>
      </p:sp>
      <p:sp>
        <p:nvSpPr>
          <p:cNvPr id="1255" name="Google Shape;1255;g27f3a869d7f_0_19"/>
          <p:cNvSpPr/>
          <p:nvPr/>
        </p:nvSpPr>
        <p:spPr>
          <a:xfrm>
            <a:off x="1732552" y="6459322"/>
            <a:ext cx="1260900" cy="288300"/>
          </a:xfrm>
          <a:prstGeom prst="rect">
            <a:avLst/>
          </a:prstGeom>
          <a:solidFill>
            <a:srgbClr val="DDEAF6"/>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chemeClr val="dk1"/>
                </a:solidFill>
                <a:latin typeface="Calibri"/>
                <a:ea typeface="Calibri"/>
                <a:cs typeface="Calibri"/>
                <a:sym typeface="Calibri"/>
              </a:rPr>
              <a:t>Low</a:t>
            </a:r>
            <a:endParaRPr/>
          </a:p>
        </p:txBody>
      </p:sp>
      <p:sp>
        <p:nvSpPr>
          <p:cNvPr id="1256" name="Google Shape;1256;g27f3a869d7f_0_19"/>
          <p:cNvSpPr/>
          <p:nvPr/>
        </p:nvSpPr>
        <p:spPr>
          <a:xfrm>
            <a:off x="10029531" y="6459321"/>
            <a:ext cx="1260900" cy="288300"/>
          </a:xfrm>
          <a:prstGeom prst="rect">
            <a:avLst/>
          </a:prstGeom>
          <a:solidFill>
            <a:srgbClr val="002060"/>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chemeClr val="lt1"/>
                </a:solidFill>
                <a:latin typeface="Calibri"/>
                <a:ea typeface="Calibri"/>
                <a:cs typeface="Calibri"/>
                <a:sym typeface="Calibri"/>
              </a:rPr>
              <a:t>High</a:t>
            </a:r>
            <a:endParaRPr/>
          </a:p>
        </p:txBody>
      </p:sp>
      <p:sp>
        <p:nvSpPr>
          <p:cNvPr id="1257" name="Google Shape;1257;g27f3a869d7f_0_19"/>
          <p:cNvSpPr/>
          <p:nvPr/>
        </p:nvSpPr>
        <p:spPr>
          <a:xfrm rot="-5400000">
            <a:off x="598513" y="5844706"/>
            <a:ext cx="850800" cy="288300"/>
          </a:xfrm>
          <a:prstGeom prst="rect">
            <a:avLst/>
          </a:prstGeom>
          <a:solidFill>
            <a:srgbClr val="DDEAF6"/>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chemeClr val="dk1"/>
                </a:solidFill>
                <a:latin typeface="Calibri"/>
                <a:ea typeface="Calibri"/>
                <a:cs typeface="Calibri"/>
                <a:sym typeface="Calibri"/>
              </a:rPr>
              <a:t>Low</a:t>
            </a:r>
            <a:endParaRPr/>
          </a:p>
        </p:txBody>
      </p:sp>
      <p:sp>
        <p:nvSpPr>
          <p:cNvPr id="1258" name="Google Shape;1258;g27f3a869d7f_0_19"/>
          <p:cNvSpPr/>
          <p:nvPr/>
        </p:nvSpPr>
        <p:spPr>
          <a:xfrm rot="-5400000">
            <a:off x="597073" y="1419496"/>
            <a:ext cx="850800" cy="288300"/>
          </a:xfrm>
          <a:prstGeom prst="rect">
            <a:avLst/>
          </a:prstGeom>
          <a:solidFill>
            <a:srgbClr val="DDEAF6"/>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chemeClr val="dk1"/>
                </a:solidFill>
                <a:latin typeface="Calibri"/>
                <a:ea typeface="Calibri"/>
                <a:cs typeface="Calibri"/>
                <a:sym typeface="Calibri"/>
              </a:rPr>
              <a:t>High</a:t>
            </a:r>
            <a:endParaRPr/>
          </a:p>
        </p:txBody>
      </p:sp>
      <p:sp>
        <p:nvSpPr>
          <p:cNvPr id="1259" name="Google Shape;1259;g27f3a869d7f_0_19"/>
          <p:cNvSpPr/>
          <p:nvPr/>
        </p:nvSpPr>
        <p:spPr>
          <a:xfrm>
            <a:off x="3155483" y="3462689"/>
            <a:ext cx="1260900" cy="288300"/>
          </a:xfrm>
          <a:prstGeom prst="rect">
            <a:avLst/>
          </a:prstGeom>
          <a:solidFill>
            <a:srgbClr val="FFC000"/>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chemeClr val="dk1"/>
                </a:solidFill>
                <a:latin typeface="Calibri"/>
                <a:ea typeface="Calibri"/>
                <a:cs typeface="Calibri"/>
                <a:sym typeface="Calibri"/>
              </a:rPr>
              <a:t>27 States</a:t>
            </a:r>
            <a:endParaRPr/>
          </a:p>
        </p:txBody>
      </p:sp>
      <p:graphicFrame>
        <p:nvGraphicFramePr>
          <p:cNvPr id="1260" name="Google Shape;1260;g27f3a869d7f_0_19"/>
          <p:cNvGraphicFramePr/>
          <p:nvPr/>
        </p:nvGraphicFramePr>
        <p:xfrm>
          <a:off x="2158565" y="3804057"/>
          <a:ext cx="3000000" cy="3000000"/>
        </p:xfrm>
        <a:graphic>
          <a:graphicData uri="http://schemas.openxmlformats.org/drawingml/2006/table">
            <a:tbl>
              <a:tblPr>
                <a:noFill/>
                <a:tableStyleId>{14AD33CC-08D0-46B4-9658-329B268BAF7B}</a:tableStyleId>
              </a:tblPr>
              <a:tblGrid>
                <a:gridCol w="1053150"/>
                <a:gridCol w="1065250"/>
                <a:gridCol w="992625"/>
              </a:tblGrid>
              <a:tr h="542175">
                <a:tc>
                  <a:txBody>
                    <a:bodyPr/>
                    <a:lstStyle/>
                    <a:p>
                      <a:pPr indent="0" lvl="0" marL="0" marR="0" rtl="0" algn="ctr">
                        <a:spcBef>
                          <a:spcPts val="0"/>
                        </a:spcBef>
                        <a:spcAft>
                          <a:spcPts val="0"/>
                        </a:spcAft>
                        <a:buNone/>
                      </a:pPr>
                      <a:r>
                        <a:rPr b="1" i="0" lang="en-GB" sz="1100" u="none" cap="none" strike="noStrike">
                          <a:solidFill>
                            <a:srgbClr val="FFFFFF"/>
                          </a:solidFill>
                          <a:latin typeface="Calibri"/>
                          <a:ea typeface="Calibri"/>
                          <a:cs typeface="Calibri"/>
                          <a:sym typeface="Calibri"/>
                        </a:rPr>
                        <a:t>State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ctr">
                        <a:spcBef>
                          <a:spcPts val="0"/>
                        </a:spcBef>
                        <a:spcAft>
                          <a:spcPts val="0"/>
                        </a:spcAft>
                        <a:buNone/>
                      </a:pPr>
                      <a:r>
                        <a:rPr b="1" i="0" lang="en-GB" sz="1100" u="none" cap="none" strike="noStrike">
                          <a:solidFill>
                            <a:srgbClr val="FFFFFF"/>
                          </a:solidFill>
                          <a:latin typeface="Calibri"/>
                          <a:ea typeface="Calibri"/>
                          <a:cs typeface="Calibri"/>
                          <a:sym typeface="Calibri"/>
                        </a:rPr>
                        <a:t>Underbanked Population Rank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ctr">
                        <a:spcBef>
                          <a:spcPts val="0"/>
                        </a:spcBef>
                        <a:spcAft>
                          <a:spcPts val="0"/>
                        </a:spcAft>
                        <a:buNone/>
                      </a:pPr>
                      <a:r>
                        <a:rPr b="1" i="0" lang="en-GB" sz="1100" u="none" cap="none" strike="noStrike">
                          <a:solidFill>
                            <a:srgbClr val="FFFFFF"/>
                          </a:solidFill>
                          <a:latin typeface="Calibri"/>
                          <a:ea typeface="Calibri"/>
                          <a:cs typeface="Calibri"/>
                          <a:sym typeface="Calibri"/>
                        </a:rPr>
                        <a:t>Campaign </a:t>
                      </a:r>
                      <a:br>
                        <a:rPr b="1" i="0" lang="en-GB" sz="1100" u="none" cap="none" strike="noStrike">
                          <a:solidFill>
                            <a:srgbClr val="FFFFFF"/>
                          </a:solidFill>
                          <a:latin typeface="Calibri"/>
                          <a:ea typeface="Calibri"/>
                          <a:cs typeface="Calibri"/>
                          <a:sym typeface="Calibri"/>
                        </a:rPr>
                      </a:br>
                      <a:r>
                        <a:rPr b="1" i="0" lang="en-GB" sz="1100" u="none" cap="none" strike="noStrike">
                          <a:solidFill>
                            <a:srgbClr val="FFFFFF"/>
                          </a:solidFill>
                          <a:latin typeface="Calibri"/>
                          <a:ea typeface="Calibri"/>
                          <a:cs typeface="Calibri"/>
                          <a:sym typeface="Calibri"/>
                        </a:rPr>
                        <a:t>Sessions Rank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r h="180725">
                <a:tc>
                  <a:txBody>
                    <a:bodyPr/>
                    <a:lstStyle/>
                    <a:p>
                      <a:pPr indent="0" lvl="0" marL="0" marR="0" rtl="0" algn="l">
                        <a:spcBef>
                          <a:spcPts val="0"/>
                        </a:spcBef>
                        <a:spcAft>
                          <a:spcPts val="0"/>
                        </a:spcAft>
                        <a:buNone/>
                      </a:pPr>
                      <a:r>
                        <a:rPr b="0" i="0" lang="en-GB" sz="1100" u="none" cap="none" strike="noStrike">
                          <a:solidFill>
                            <a:srgbClr val="000000"/>
                          </a:solidFill>
                          <a:latin typeface="Calibri"/>
                          <a:ea typeface="Calibri"/>
                          <a:cs typeface="Calibri"/>
                          <a:sym typeface="Calibri"/>
                        </a:rPr>
                        <a:t>New York</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100" u="none" cap="none" strike="noStrike">
                          <a:solidFill>
                            <a:srgbClr val="000000"/>
                          </a:solidFill>
                          <a:latin typeface="Calibri"/>
                          <a:ea typeface="Calibri"/>
                          <a:cs typeface="Calibri"/>
                          <a:sym typeface="Calibri"/>
                        </a:rPr>
                        <a:t>4</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100" u="none" cap="none" strike="noStrike">
                          <a:solidFill>
                            <a:srgbClr val="000000"/>
                          </a:solidFill>
                          <a:latin typeface="Calibri"/>
                          <a:ea typeface="Calibri"/>
                          <a:cs typeface="Calibri"/>
                          <a:sym typeface="Calibri"/>
                        </a:rPr>
                        <a:t>5</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80725">
                <a:tc>
                  <a:txBody>
                    <a:bodyPr/>
                    <a:lstStyle/>
                    <a:p>
                      <a:pPr indent="0" lvl="0" marL="0" marR="0" rtl="0" algn="l">
                        <a:spcBef>
                          <a:spcPts val="0"/>
                        </a:spcBef>
                        <a:spcAft>
                          <a:spcPts val="0"/>
                        </a:spcAft>
                        <a:buNone/>
                      </a:pPr>
                      <a:r>
                        <a:rPr b="0" i="0" lang="en-GB" sz="1100" u="none" cap="none" strike="noStrike">
                          <a:solidFill>
                            <a:srgbClr val="FFFFFF"/>
                          </a:solidFill>
                          <a:latin typeface="Calibri"/>
                          <a:ea typeface="Calibri"/>
                          <a:cs typeface="Calibri"/>
                          <a:sym typeface="Calibri"/>
                        </a:rPr>
                        <a:t>Pennsylvania</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0AD47"/>
                    </a:solidFill>
                  </a:tcPr>
                </a:tc>
                <a:tc>
                  <a:txBody>
                    <a:bodyPr/>
                    <a:lstStyle/>
                    <a:p>
                      <a:pPr indent="0" lvl="0" marL="0" marR="0" rtl="0" algn="ctr">
                        <a:spcBef>
                          <a:spcPts val="0"/>
                        </a:spcBef>
                        <a:spcAft>
                          <a:spcPts val="0"/>
                        </a:spcAft>
                        <a:buNone/>
                      </a:pPr>
                      <a:r>
                        <a:rPr b="0" i="0" lang="en-GB" sz="1100" u="none" cap="none" strike="noStrike">
                          <a:solidFill>
                            <a:srgbClr val="FFFFFF"/>
                          </a:solidFill>
                          <a:latin typeface="Calibri"/>
                          <a:ea typeface="Calibri"/>
                          <a:cs typeface="Calibri"/>
                          <a:sym typeface="Calibri"/>
                        </a:rPr>
                        <a:t>6</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0AD47"/>
                    </a:solidFill>
                  </a:tcPr>
                </a:tc>
                <a:tc>
                  <a:txBody>
                    <a:bodyPr/>
                    <a:lstStyle/>
                    <a:p>
                      <a:pPr indent="0" lvl="0" marL="0" marR="0" rtl="0" algn="ctr">
                        <a:spcBef>
                          <a:spcPts val="0"/>
                        </a:spcBef>
                        <a:spcAft>
                          <a:spcPts val="0"/>
                        </a:spcAft>
                        <a:buNone/>
                      </a:pPr>
                      <a:r>
                        <a:rPr b="0" i="0" lang="en-GB" sz="1100" u="none" cap="none" strike="noStrike">
                          <a:solidFill>
                            <a:srgbClr val="FFFFFF"/>
                          </a:solidFill>
                          <a:latin typeface="Calibri"/>
                          <a:ea typeface="Calibri"/>
                          <a:cs typeface="Calibri"/>
                          <a:sym typeface="Calibri"/>
                        </a:rPr>
                        <a:t>13</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0AD47"/>
                    </a:solidFill>
                  </a:tcPr>
                </a:tc>
              </a:tr>
              <a:tr h="180725">
                <a:tc>
                  <a:txBody>
                    <a:bodyPr/>
                    <a:lstStyle/>
                    <a:p>
                      <a:pPr indent="0" lvl="0" marL="0" marR="0" rtl="0" algn="l">
                        <a:spcBef>
                          <a:spcPts val="0"/>
                        </a:spcBef>
                        <a:spcAft>
                          <a:spcPts val="0"/>
                        </a:spcAft>
                        <a:buNone/>
                      </a:pPr>
                      <a:r>
                        <a:rPr b="0" i="0" lang="en-GB" sz="1100" u="none" cap="none" strike="noStrike">
                          <a:solidFill>
                            <a:srgbClr val="FFFFFF"/>
                          </a:solidFill>
                          <a:latin typeface="Calibri"/>
                          <a:ea typeface="Calibri"/>
                          <a:cs typeface="Calibri"/>
                          <a:sym typeface="Calibri"/>
                        </a:rPr>
                        <a:t>Ohio</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0AD47"/>
                    </a:solidFill>
                  </a:tcPr>
                </a:tc>
                <a:tc>
                  <a:txBody>
                    <a:bodyPr/>
                    <a:lstStyle/>
                    <a:p>
                      <a:pPr indent="0" lvl="0" marL="0" marR="0" rtl="0" algn="ctr">
                        <a:spcBef>
                          <a:spcPts val="0"/>
                        </a:spcBef>
                        <a:spcAft>
                          <a:spcPts val="0"/>
                        </a:spcAft>
                        <a:buNone/>
                      </a:pPr>
                      <a:r>
                        <a:rPr b="0" i="0" lang="en-GB" sz="1100" u="none" cap="none" strike="noStrike">
                          <a:solidFill>
                            <a:srgbClr val="FFFFFF"/>
                          </a:solidFill>
                          <a:latin typeface="Calibri"/>
                          <a:ea typeface="Calibri"/>
                          <a:cs typeface="Calibri"/>
                          <a:sym typeface="Calibri"/>
                        </a:rPr>
                        <a:t>7</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0AD47"/>
                    </a:solidFill>
                  </a:tcPr>
                </a:tc>
                <a:tc>
                  <a:txBody>
                    <a:bodyPr/>
                    <a:lstStyle/>
                    <a:p>
                      <a:pPr indent="0" lvl="0" marL="0" marR="0" rtl="0" algn="ctr">
                        <a:spcBef>
                          <a:spcPts val="0"/>
                        </a:spcBef>
                        <a:spcAft>
                          <a:spcPts val="0"/>
                        </a:spcAft>
                        <a:buNone/>
                      </a:pPr>
                      <a:r>
                        <a:rPr b="0" i="0" lang="en-GB" sz="1100" u="none" cap="none" strike="noStrike">
                          <a:solidFill>
                            <a:srgbClr val="FFFFFF"/>
                          </a:solidFill>
                          <a:latin typeface="Calibri"/>
                          <a:ea typeface="Calibri"/>
                          <a:cs typeface="Calibri"/>
                          <a:sym typeface="Calibri"/>
                        </a:rPr>
                        <a:t>20</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0AD47"/>
                    </a:solidFill>
                  </a:tcPr>
                </a:tc>
              </a:tr>
              <a:tr h="180725">
                <a:tc>
                  <a:txBody>
                    <a:bodyPr/>
                    <a:lstStyle/>
                    <a:p>
                      <a:pPr indent="0" lvl="0" marL="0" marR="0" rtl="0" algn="l">
                        <a:spcBef>
                          <a:spcPts val="0"/>
                        </a:spcBef>
                        <a:spcAft>
                          <a:spcPts val="0"/>
                        </a:spcAft>
                        <a:buNone/>
                      </a:pPr>
                      <a:r>
                        <a:rPr b="0" i="0" lang="en-GB" sz="1100" u="none" cap="none" strike="noStrike">
                          <a:solidFill>
                            <a:srgbClr val="000000"/>
                          </a:solidFill>
                          <a:latin typeface="Calibri"/>
                          <a:ea typeface="Calibri"/>
                          <a:cs typeface="Calibri"/>
                          <a:sym typeface="Calibri"/>
                        </a:rPr>
                        <a:t>North Carolina</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100" u="none" cap="none" strike="noStrike">
                          <a:solidFill>
                            <a:srgbClr val="000000"/>
                          </a:solidFill>
                          <a:latin typeface="Calibri"/>
                          <a:ea typeface="Calibri"/>
                          <a:cs typeface="Calibri"/>
                          <a:sym typeface="Calibri"/>
                        </a:rPr>
                        <a:t>8</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100" u="none" cap="none" strike="noStrike">
                          <a:solidFill>
                            <a:srgbClr val="000000"/>
                          </a:solidFill>
                          <a:latin typeface="Calibri"/>
                          <a:ea typeface="Calibri"/>
                          <a:cs typeface="Calibri"/>
                          <a:sym typeface="Calibri"/>
                        </a:rPr>
                        <a:t>7</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80725">
                <a:tc>
                  <a:txBody>
                    <a:bodyPr/>
                    <a:lstStyle/>
                    <a:p>
                      <a:pPr indent="0" lvl="0" marL="0" marR="0" rtl="0" algn="l">
                        <a:spcBef>
                          <a:spcPts val="0"/>
                        </a:spcBef>
                        <a:spcAft>
                          <a:spcPts val="0"/>
                        </a:spcAft>
                        <a:buNone/>
                      </a:pPr>
                      <a:r>
                        <a:rPr b="0" i="0" lang="en-GB" sz="1100" u="none" cap="none" strike="noStrike">
                          <a:solidFill>
                            <a:srgbClr val="000000"/>
                          </a:solidFill>
                          <a:latin typeface="Calibri"/>
                          <a:ea typeface="Calibri"/>
                          <a:cs typeface="Calibri"/>
                          <a:sym typeface="Calibri"/>
                        </a:rPr>
                        <a:t>Michigan</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100" u="none" cap="none" strike="noStrike">
                          <a:solidFill>
                            <a:srgbClr val="000000"/>
                          </a:solidFill>
                          <a:latin typeface="Calibri"/>
                          <a:ea typeface="Calibri"/>
                          <a:cs typeface="Calibri"/>
                          <a:sym typeface="Calibri"/>
                        </a:rPr>
                        <a:t>10</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100" u="none" cap="none" strike="noStrike">
                          <a:solidFill>
                            <a:srgbClr val="000000"/>
                          </a:solidFill>
                          <a:latin typeface="Calibri"/>
                          <a:ea typeface="Calibri"/>
                          <a:cs typeface="Calibri"/>
                          <a:sym typeface="Calibri"/>
                        </a:rPr>
                        <a:t>12</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80725">
                <a:tc>
                  <a:txBody>
                    <a:bodyPr/>
                    <a:lstStyle/>
                    <a:p>
                      <a:pPr indent="0" lvl="0" marL="0" marR="0" rtl="0" algn="l">
                        <a:spcBef>
                          <a:spcPts val="0"/>
                        </a:spcBef>
                        <a:spcAft>
                          <a:spcPts val="0"/>
                        </a:spcAft>
                        <a:buNone/>
                      </a:pPr>
                      <a:r>
                        <a:rPr b="0" i="0" lang="en-GB" sz="1100" u="none" cap="none" strike="noStrike">
                          <a:solidFill>
                            <a:srgbClr val="000000"/>
                          </a:solidFill>
                          <a:latin typeface="Calibri"/>
                          <a:ea typeface="Calibri"/>
                          <a:cs typeface="Calibri"/>
                          <a:sym typeface="Calibri"/>
                        </a:rPr>
                        <a:t>Washington</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100" u="none" cap="none" strike="noStrike">
                          <a:solidFill>
                            <a:srgbClr val="000000"/>
                          </a:solidFill>
                          <a:latin typeface="Calibri"/>
                          <a:ea typeface="Calibri"/>
                          <a:cs typeface="Calibri"/>
                          <a:sym typeface="Calibri"/>
                        </a:rPr>
                        <a:t>13</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100" u="none" cap="none" strike="noStrike">
                          <a:solidFill>
                            <a:srgbClr val="000000"/>
                          </a:solidFill>
                          <a:latin typeface="Calibri"/>
                          <a:ea typeface="Calibri"/>
                          <a:cs typeface="Calibri"/>
                          <a:sym typeface="Calibri"/>
                        </a:rPr>
                        <a:t>15</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80725">
                <a:tc>
                  <a:txBody>
                    <a:bodyPr/>
                    <a:lstStyle/>
                    <a:p>
                      <a:pPr indent="0" lvl="0" marL="0" marR="0" rtl="0" algn="l">
                        <a:spcBef>
                          <a:spcPts val="0"/>
                        </a:spcBef>
                        <a:spcAft>
                          <a:spcPts val="0"/>
                        </a:spcAft>
                        <a:buNone/>
                      </a:pPr>
                      <a:r>
                        <a:rPr b="0" i="0" lang="en-GB" sz="1100" u="none" cap="none" strike="noStrike">
                          <a:solidFill>
                            <a:srgbClr val="FFFFFF"/>
                          </a:solidFill>
                          <a:latin typeface="Calibri"/>
                          <a:ea typeface="Calibri"/>
                          <a:cs typeface="Calibri"/>
                          <a:sym typeface="Calibri"/>
                        </a:rPr>
                        <a:t>Tennessee</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0AD47"/>
                    </a:solidFill>
                  </a:tcPr>
                </a:tc>
                <a:tc>
                  <a:txBody>
                    <a:bodyPr/>
                    <a:lstStyle/>
                    <a:p>
                      <a:pPr indent="0" lvl="0" marL="0" marR="0" rtl="0" algn="ctr">
                        <a:spcBef>
                          <a:spcPts val="0"/>
                        </a:spcBef>
                        <a:spcAft>
                          <a:spcPts val="0"/>
                        </a:spcAft>
                        <a:buNone/>
                      </a:pPr>
                      <a:r>
                        <a:rPr b="0" i="0" lang="en-GB" sz="1100" u="none" cap="none" strike="noStrike">
                          <a:solidFill>
                            <a:srgbClr val="FFFFFF"/>
                          </a:solidFill>
                          <a:latin typeface="Calibri"/>
                          <a:ea typeface="Calibri"/>
                          <a:cs typeface="Calibri"/>
                          <a:sym typeface="Calibri"/>
                        </a:rPr>
                        <a:t>14</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0AD47"/>
                    </a:solidFill>
                  </a:tcPr>
                </a:tc>
                <a:tc>
                  <a:txBody>
                    <a:bodyPr/>
                    <a:lstStyle/>
                    <a:p>
                      <a:pPr indent="0" lvl="0" marL="0" marR="0" rtl="0" algn="ctr">
                        <a:spcBef>
                          <a:spcPts val="0"/>
                        </a:spcBef>
                        <a:spcAft>
                          <a:spcPts val="0"/>
                        </a:spcAft>
                        <a:buNone/>
                      </a:pPr>
                      <a:r>
                        <a:rPr b="0" i="0" lang="en-GB" sz="1100" u="none" cap="none" strike="noStrike">
                          <a:solidFill>
                            <a:srgbClr val="FFFFFF"/>
                          </a:solidFill>
                          <a:latin typeface="Calibri"/>
                          <a:ea typeface="Calibri"/>
                          <a:cs typeface="Calibri"/>
                          <a:sym typeface="Calibri"/>
                        </a:rPr>
                        <a:t>22</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0AD47"/>
                    </a:solidFill>
                  </a:tcPr>
                </a:tc>
              </a:tr>
              <a:tr h="180725">
                <a:tc>
                  <a:txBody>
                    <a:bodyPr/>
                    <a:lstStyle/>
                    <a:p>
                      <a:pPr indent="0" lvl="0" marL="0" marR="0" rtl="0" algn="l">
                        <a:spcBef>
                          <a:spcPts val="0"/>
                        </a:spcBef>
                        <a:spcAft>
                          <a:spcPts val="0"/>
                        </a:spcAft>
                        <a:buNone/>
                      </a:pPr>
                      <a:r>
                        <a:rPr b="0" i="0" lang="en-GB" sz="1100" u="none" cap="none" strike="noStrike">
                          <a:solidFill>
                            <a:srgbClr val="FFFFFF"/>
                          </a:solidFill>
                          <a:latin typeface="Calibri"/>
                          <a:ea typeface="Calibri"/>
                          <a:cs typeface="Calibri"/>
                          <a:sym typeface="Calibri"/>
                        </a:rPr>
                        <a:t>Indiana</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0AD47"/>
                    </a:solidFill>
                  </a:tcPr>
                </a:tc>
                <a:tc>
                  <a:txBody>
                    <a:bodyPr/>
                    <a:lstStyle/>
                    <a:p>
                      <a:pPr indent="0" lvl="0" marL="0" marR="0" rtl="0" algn="ctr">
                        <a:spcBef>
                          <a:spcPts val="0"/>
                        </a:spcBef>
                        <a:spcAft>
                          <a:spcPts val="0"/>
                        </a:spcAft>
                        <a:buNone/>
                      </a:pPr>
                      <a:r>
                        <a:rPr b="0" i="0" lang="en-GB" sz="1100" u="none" cap="none" strike="noStrike">
                          <a:solidFill>
                            <a:srgbClr val="FFFFFF"/>
                          </a:solidFill>
                          <a:latin typeface="Calibri"/>
                          <a:ea typeface="Calibri"/>
                          <a:cs typeface="Calibri"/>
                          <a:sym typeface="Calibri"/>
                        </a:rPr>
                        <a:t>19</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0AD47"/>
                    </a:solidFill>
                  </a:tcPr>
                </a:tc>
                <a:tc>
                  <a:txBody>
                    <a:bodyPr/>
                    <a:lstStyle/>
                    <a:p>
                      <a:pPr indent="0" lvl="0" marL="0" marR="0" rtl="0" algn="ctr">
                        <a:spcBef>
                          <a:spcPts val="0"/>
                        </a:spcBef>
                        <a:spcAft>
                          <a:spcPts val="0"/>
                        </a:spcAft>
                        <a:buNone/>
                      </a:pPr>
                      <a:r>
                        <a:rPr b="0" i="0" lang="en-GB" sz="1100" u="none" cap="none" strike="noStrike">
                          <a:solidFill>
                            <a:srgbClr val="FFFFFF"/>
                          </a:solidFill>
                          <a:latin typeface="Calibri"/>
                          <a:ea typeface="Calibri"/>
                          <a:cs typeface="Calibri"/>
                          <a:sym typeface="Calibri"/>
                        </a:rPr>
                        <a:t>25</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0AD47"/>
                    </a:solidFill>
                  </a:tcPr>
                </a:tc>
              </a:tr>
              <a:tr h="180725">
                <a:tc>
                  <a:txBody>
                    <a:bodyPr/>
                    <a:lstStyle/>
                    <a:p>
                      <a:pPr indent="0" lvl="0" marL="0" marR="0" rtl="0" algn="l">
                        <a:spcBef>
                          <a:spcPts val="0"/>
                        </a:spcBef>
                        <a:spcAft>
                          <a:spcPts val="0"/>
                        </a:spcAft>
                        <a:buNone/>
                      </a:pPr>
                      <a:r>
                        <a:rPr b="0" i="0" lang="en-GB" sz="1100" u="none" cap="none" strike="noStrike">
                          <a:solidFill>
                            <a:srgbClr val="FFFFFF"/>
                          </a:solidFill>
                          <a:latin typeface="Calibri"/>
                          <a:ea typeface="Calibri"/>
                          <a:cs typeface="Calibri"/>
                          <a:sym typeface="Calibri"/>
                        </a:rPr>
                        <a:t>Missouri</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0AD47"/>
                    </a:solidFill>
                  </a:tcPr>
                </a:tc>
                <a:tc>
                  <a:txBody>
                    <a:bodyPr/>
                    <a:lstStyle/>
                    <a:p>
                      <a:pPr indent="0" lvl="0" marL="0" marR="0" rtl="0" algn="ctr">
                        <a:spcBef>
                          <a:spcPts val="0"/>
                        </a:spcBef>
                        <a:spcAft>
                          <a:spcPts val="0"/>
                        </a:spcAft>
                        <a:buNone/>
                      </a:pPr>
                      <a:r>
                        <a:rPr b="0" i="0" lang="en-GB" sz="1100" u="none" cap="none" strike="noStrike">
                          <a:solidFill>
                            <a:srgbClr val="FFFFFF"/>
                          </a:solidFill>
                          <a:latin typeface="Calibri"/>
                          <a:ea typeface="Calibri"/>
                          <a:cs typeface="Calibri"/>
                          <a:sym typeface="Calibri"/>
                        </a:rPr>
                        <a:t>20</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0AD47"/>
                    </a:solidFill>
                  </a:tcPr>
                </a:tc>
                <a:tc>
                  <a:txBody>
                    <a:bodyPr/>
                    <a:lstStyle/>
                    <a:p>
                      <a:pPr indent="0" lvl="0" marL="0" marR="0" rtl="0" algn="ctr">
                        <a:spcBef>
                          <a:spcPts val="0"/>
                        </a:spcBef>
                        <a:spcAft>
                          <a:spcPts val="0"/>
                        </a:spcAft>
                        <a:buNone/>
                      </a:pPr>
                      <a:r>
                        <a:rPr b="0" i="0" lang="en-GB" sz="1100" u="none" cap="none" strike="noStrike">
                          <a:solidFill>
                            <a:srgbClr val="FFFFFF"/>
                          </a:solidFill>
                          <a:latin typeface="Calibri"/>
                          <a:ea typeface="Calibri"/>
                          <a:cs typeface="Calibri"/>
                          <a:sym typeface="Calibri"/>
                        </a:rPr>
                        <a:t>29</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0AD47"/>
                    </a:solidFill>
                  </a:tcPr>
                </a:tc>
              </a:tr>
              <a:tr h="180725">
                <a:tc>
                  <a:txBody>
                    <a:bodyPr/>
                    <a:lstStyle/>
                    <a:p>
                      <a:pPr indent="0" lvl="0" marL="0" marR="0" rtl="0" algn="l">
                        <a:spcBef>
                          <a:spcPts val="0"/>
                        </a:spcBef>
                        <a:spcAft>
                          <a:spcPts val="0"/>
                        </a:spcAft>
                        <a:buNone/>
                      </a:pPr>
                      <a:r>
                        <a:rPr b="0" i="0" lang="en-GB" sz="1100" u="none" cap="none" strike="noStrike">
                          <a:solidFill>
                            <a:srgbClr val="000000"/>
                          </a:solidFill>
                          <a:latin typeface="Calibri"/>
                          <a:ea typeface="Calibri"/>
                          <a:cs typeface="Calibri"/>
                          <a:sym typeface="Calibri"/>
                        </a:rPr>
                        <a:t>Massachusetts</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100" u="none" cap="none" strike="noStrike">
                          <a:solidFill>
                            <a:srgbClr val="000000"/>
                          </a:solidFill>
                          <a:latin typeface="Calibri"/>
                          <a:ea typeface="Calibri"/>
                          <a:cs typeface="Calibri"/>
                          <a:sym typeface="Calibri"/>
                        </a:rPr>
                        <a:t>22</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100" u="none" cap="none" strike="noStrike">
                          <a:solidFill>
                            <a:srgbClr val="000000"/>
                          </a:solidFill>
                          <a:latin typeface="Calibri"/>
                          <a:ea typeface="Calibri"/>
                          <a:cs typeface="Calibri"/>
                          <a:sym typeface="Calibri"/>
                        </a:rPr>
                        <a:t>19</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graphicFrame>
        <p:nvGraphicFramePr>
          <p:cNvPr id="1261" name="Google Shape;1261;g27f3a869d7f_0_19"/>
          <p:cNvGraphicFramePr/>
          <p:nvPr/>
        </p:nvGraphicFramePr>
        <p:xfrm>
          <a:off x="2589200" y="1431080"/>
          <a:ext cx="3000000" cy="3000000"/>
        </p:xfrm>
        <a:graphic>
          <a:graphicData uri="http://schemas.openxmlformats.org/drawingml/2006/table">
            <a:tbl>
              <a:tblPr>
                <a:noFill/>
                <a:tableStyleId>{14AD33CC-08D0-46B4-9658-329B268BAF7B}</a:tableStyleId>
              </a:tblPr>
              <a:tblGrid>
                <a:gridCol w="817850"/>
                <a:gridCol w="827250"/>
                <a:gridCol w="770850"/>
              </a:tblGrid>
              <a:tr h="361625">
                <a:tc>
                  <a:txBody>
                    <a:bodyPr/>
                    <a:lstStyle/>
                    <a:p>
                      <a:pPr indent="0" lvl="0" marL="0" marR="0" rtl="0" algn="ctr">
                        <a:spcBef>
                          <a:spcPts val="0"/>
                        </a:spcBef>
                        <a:spcAft>
                          <a:spcPts val="0"/>
                        </a:spcAft>
                        <a:buNone/>
                      </a:pPr>
                      <a:r>
                        <a:rPr b="1" i="0" lang="en-GB" sz="800" u="none" cap="none" strike="noStrike">
                          <a:solidFill>
                            <a:srgbClr val="FFFFFF"/>
                          </a:solidFill>
                          <a:latin typeface="Calibri"/>
                          <a:ea typeface="Calibri"/>
                          <a:cs typeface="Calibri"/>
                          <a:sym typeface="Calibri"/>
                        </a:rPr>
                        <a:t>State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ctr">
                        <a:spcBef>
                          <a:spcPts val="0"/>
                        </a:spcBef>
                        <a:spcAft>
                          <a:spcPts val="0"/>
                        </a:spcAft>
                        <a:buNone/>
                      </a:pPr>
                      <a:r>
                        <a:rPr b="1" i="0" lang="en-GB" sz="800" u="none" cap="none" strike="noStrike">
                          <a:solidFill>
                            <a:srgbClr val="FFFFFF"/>
                          </a:solidFill>
                          <a:latin typeface="Calibri"/>
                          <a:ea typeface="Calibri"/>
                          <a:cs typeface="Calibri"/>
                          <a:sym typeface="Calibri"/>
                        </a:rPr>
                        <a:t>Underbanked Population Rank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ctr">
                        <a:spcBef>
                          <a:spcPts val="0"/>
                        </a:spcBef>
                        <a:spcAft>
                          <a:spcPts val="0"/>
                        </a:spcAft>
                        <a:buNone/>
                      </a:pPr>
                      <a:r>
                        <a:rPr b="1" i="0" lang="en-GB" sz="800" u="none" cap="none" strike="noStrike">
                          <a:solidFill>
                            <a:srgbClr val="FFFFFF"/>
                          </a:solidFill>
                          <a:latin typeface="Calibri"/>
                          <a:ea typeface="Calibri"/>
                          <a:cs typeface="Calibri"/>
                          <a:sym typeface="Calibri"/>
                        </a:rPr>
                        <a:t>Campaign </a:t>
                      </a:r>
                      <a:br>
                        <a:rPr b="1" i="0" lang="en-GB" sz="800" u="none" cap="none" strike="noStrike">
                          <a:solidFill>
                            <a:srgbClr val="FFFFFF"/>
                          </a:solidFill>
                          <a:latin typeface="Calibri"/>
                          <a:ea typeface="Calibri"/>
                          <a:cs typeface="Calibri"/>
                          <a:sym typeface="Calibri"/>
                        </a:rPr>
                      </a:br>
                      <a:r>
                        <a:rPr b="1" i="0" lang="en-GB" sz="800" u="none" cap="none" strike="noStrike">
                          <a:solidFill>
                            <a:srgbClr val="FFFFFF"/>
                          </a:solidFill>
                          <a:latin typeface="Calibri"/>
                          <a:ea typeface="Calibri"/>
                          <a:cs typeface="Calibri"/>
                          <a:sym typeface="Calibri"/>
                        </a:rPr>
                        <a:t>Sessions Rank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r h="120550">
                <a:tc>
                  <a:txBody>
                    <a:bodyPr/>
                    <a:lstStyle/>
                    <a:p>
                      <a:pPr indent="0" lvl="0" marL="0" marR="0" rtl="0" algn="l">
                        <a:spcBef>
                          <a:spcPts val="0"/>
                        </a:spcBef>
                        <a:spcAft>
                          <a:spcPts val="0"/>
                        </a:spcAft>
                        <a:buNone/>
                      </a:pPr>
                      <a:r>
                        <a:rPr b="0" i="0" lang="en-GB" sz="800" u="none" cap="none" strike="noStrike">
                          <a:solidFill>
                            <a:srgbClr val="000000"/>
                          </a:solidFill>
                          <a:latin typeface="Calibri"/>
                          <a:ea typeface="Calibri"/>
                          <a:cs typeface="Calibri"/>
                          <a:sym typeface="Calibri"/>
                        </a:rPr>
                        <a:t>Florida</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800" u="none" cap="none" strike="noStrike">
                          <a:solidFill>
                            <a:srgbClr val="000000"/>
                          </a:solidFill>
                          <a:latin typeface="Calibri"/>
                          <a:ea typeface="Calibri"/>
                          <a:cs typeface="Calibri"/>
                          <a:sym typeface="Calibri"/>
                        </a:rPr>
                        <a:t>3</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800" u="none" cap="none" strike="noStrike">
                          <a:solidFill>
                            <a:srgbClr val="000000"/>
                          </a:solidFill>
                          <a:latin typeface="Calibri"/>
                          <a:ea typeface="Calibri"/>
                          <a:cs typeface="Calibri"/>
                          <a:sym typeface="Calibri"/>
                        </a:rPr>
                        <a:t>3</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0550">
                <a:tc>
                  <a:txBody>
                    <a:bodyPr/>
                    <a:lstStyle/>
                    <a:p>
                      <a:pPr indent="0" lvl="0" marL="0" marR="0" rtl="0" algn="l">
                        <a:spcBef>
                          <a:spcPts val="0"/>
                        </a:spcBef>
                        <a:spcAft>
                          <a:spcPts val="0"/>
                        </a:spcAft>
                        <a:buNone/>
                      </a:pPr>
                      <a:r>
                        <a:rPr b="0" i="0" lang="en-GB" sz="800" u="none" cap="none" strike="noStrike">
                          <a:solidFill>
                            <a:srgbClr val="FFFFFF"/>
                          </a:solidFill>
                          <a:latin typeface="Calibri"/>
                          <a:ea typeface="Calibri"/>
                          <a:cs typeface="Calibri"/>
                          <a:sym typeface="Calibri"/>
                        </a:rPr>
                        <a:t>Texas</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marR="0" rtl="0" algn="ctr">
                        <a:spcBef>
                          <a:spcPts val="0"/>
                        </a:spcBef>
                        <a:spcAft>
                          <a:spcPts val="0"/>
                        </a:spcAft>
                        <a:buNone/>
                      </a:pPr>
                      <a:r>
                        <a:rPr b="0" i="0" lang="en-GB" sz="800" u="none" cap="none" strike="noStrike">
                          <a:solidFill>
                            <a:srgbClr val="FFFFFF"/>
                          </a:solidFill>
                          <a:latin typeface="Calibri"/>
                          <a:ea typeface="Calibri"/>
                          <a:cs typeface="Calibri"/>
                          <a:sym typeface="Calibri"/>
                        </a:rPr>
                        <a:t>1</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marR="0" rtl="0" algn="ctr">
                        <a:spcBef>
                          <a:spcPts val="0"/>
                        </a:spcBef>
                        <a:spcAft>
                          <a:spcPts val="0"/>
                        </a:spcAft>
                        <a:buNone/>
                      </a:pPr>
                      <a:r>
                        <a:rPr b="0" i="0" lang="en-GB" sz="800" u="none" cap="none" strike="noStrike">
                          <a:solidFill>
                            <a:srgbClr val="FFFFFF"/>
                          </a:solidFill>
                          <a:latin typeface="Calibri"/>
                          <a:ea typeface="Calibri"/>
                          <a:cs typeface="Calibri"/>
                          <a:sym typeface="Calibri"/>
                        </a:rPr>
                        <a:t>4</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r>
              <a:tr h="120550">
                <a:tc>
                  <a:txBody>
                    <a:bodyPr/>
                    <a:lstStyle/>
                    <a:p>
                      <a:pPr indent="0" lvl="0" marL="0" marR="0" rtl="0" algn="l">
                        <a:spcBef>
                          <a:spcPts val="0"/>
                        </a:spcBef>
                        <a:spcAft>
                          <a:spcPts val="0"/>
                        </a:spcAft>
                        <a:buNone/>
                      </a:pPr>
                      <a:r>
                        <a:rPr b="0" i="0" lang="en-GB" sz="800" u="none" cap="none" strike="noStrike">
                          <a:solidFill>
                            <a:srgbClr val="000000"/>
                          </a:solidFill>
                          <a:latin typeface="Calibri"/>
                          <a:ea typeface="Calibri"/>
                          <a:cs typeface="Calibri"/>
                          <a:sym typeface="Calibri"/>
                        </a:rPr>
                        <a:t>Oklahoma</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800" u="none" cap="none" strike="noStrike">
                          <a:solidFill>
                            <a:srgbClr val="000000"/>
                          </a:solidFill>
                          <a:latin typeface="Calibri"/>
                          <a:ea typeface="Calibri"/>
                          <a:cs typeface="Calibri"/>
                          <a:sym typeface="Calibri"/>
                        </a:rPr>
                        <a:t>18</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800" u="none" cap="none" strike="noStrike">
                          <a:solidFill>
                            <a:srgbClr val="000000"/>
                          </a:solidFill>
                          <a:latin typeface="Calibri"/>
                          <a:ea typeface="Calibri"/>
                          <a:cs typeface="Calibri"/>
                          <a:sym typeface="Calibri"/>
                        </a:rPr>
                        <a:t>18</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0550">
                <a:tc>
                  <a:txBody>
                    <a:bodyPr/>
                    <a:lstStyle/>
                    <a:p>
                      <a:pPr indent="0" lvl="0" marL="0" marR="0" rtl="0" algn="l">
                        <a:spcBef>
                          <a:spcPts val="0"/>
                        </a:spcBef>
                        <a:spcAft>
                          <a:spcPts val="0"/>
                        </a:spcAft>
                        <a:buNone/>
                      </a:pPr>
                      <a:r>
                        <a:rPr b="0" i="0" lang="en-GB" sz="800" u="none" cap="none" strike="noStrike">
                          <a:solidFill>
                            <a:srgbClr val="FFFFFF"/>
                          </a:solidFill>
                          <a:latin typeface="Calibri"/>
                          <a:ea typeface="Calibri"/>
                          <a:cs typeface="Calibri"/>
                          <a:sym typeface="Calibri"/>
                        </a:rPr>
                        <a:t>New Jersey</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marR="0" rtl="0" algn="ctr">
                        <a:spcBef>
                          <a:spcPts val="0"/>
                        </a:spcBef>
                        <a:spcAft>
                          <a:spcPts val="0"/>
                        </a:spcAft>
                        <a:buNone/>
                      </a:pPr>
                      <a:r>
                        <a:rPr b="0" i="0" lang="en-GB" sz="800" u="none" cap="none" strike="noStrike">
                          <a:solidFill>
                            <a:srgbClr val="FFFFFF"/>
                          </a:solidFill>
                          <a:latin typeface="Calibri"/>
                          <a:ea typeface="Calibri"/>
                          <a:cs typeface="Calibri"/>
                          <a:sym typeface="Calibri"/>
                        </a:rPr>
                        <a:t>9</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marR="0" rtl="0" algn="ctr">
                        <a:spcBef>
                          <a:spcPts val="0"/>
                        </a:spcBef>
                        <a:spcAft>
                          <a:spcPts val="0"/>
                        </a:spcAft>
                        <a:buNone/>
                      </a:pPr>
                      <a:r>
                        <a:rPr b="0" i="0" lang="en-GB" sz="800" u="none" cap="none" strike="noStrike">
                          <a:solidFill>
                            <a:srgbClr val="FFFFFF"/>
                          </a:solidFill>
                          <a:latin typeface="Calibri"/>
                          <a:ea typeface="Calibri"/>
                          <a:cs typeface="Calibri"/>
                          <a:sym typeface="Calibri"/>
                        </a:rPr>
                        <a:t>21</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r>
              <a:tr h="120550">
                <a:tc>
                  <a:txBody>
                    <a:bodyPr/>
                    <a:lstStyle/>
                    <a:p>
                      <a:pPr indent="0" lvl="0" marL="0" marR="0" rtl="0" algn="l">
                        <a:spcBef>
                          <a:spcPts val="0"/>
                        </a:spcBef>
                        <a:spcAft>
                          <a:spcPts val="0"/>
                        </a:spcAft>
                        <a:buNone/>
                      </a:pPr>
                      <a:r>
                        <a:rPr b="0" i="0" lang="en-GB" sz="800" u="none" cap="none" strike="noStrike">
                          <a:solidFill>
                            <a:srgbClr val="000000"/>
                          </a:solidFill>
                          <a:latin typeface="Calibri"/>
                          <a:ea typeface="Calibri"/>
                          <a:cs typeface="Calibri"/>
                          <a:sym typeface="Calibri"/>
                        </a:rPr>
                        <a:t>Nevada</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800" u="none" cap="none" strike="noStrike">
                          <a:solidFill>
                            <a:srgbClr val="000000"/>
                          </a:solidFill>
                          <a:latin typeface="Calibri"/>
                          <a:ea typeface="Calibri"/>
                          <a:cs typeface="Calibri"/>
                          <a:sym typeface="Calibri"/>
                        </a:rPr>
                        <a:t>28</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800" u="none" cap="none" strike="noStrike">
                          <a:solidFill>
                            <a:srgbClr val="000000"/>
                          </a:solidFill>
                          <a:latin typeface="Calibri"/>
                          <a:ea typeface="Calibri"/>
                          <a:cs typeface="Calibri"/>
                          <a:sym typeface="Calibri"/>
                        </a:rPr>
                        <a:t>26</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0550">
                <a:tc>
                  <a:txBody>
                    <a:bodyPr/>
                    <a:lstStyle/>
                    <a:p>
                      <a:pPr indent="0" lvl="0" marL="0" marR="0" rtl="0" algn="l">
                        <a:spcBef>
                          <a:spcPts val="0"/>
                        </a:spcBef>
                        <a:spcAft>
                          <a:spcPts val="0"/>
                        </a:spcAft>
                        <a:buNone/>
                      </a:pPr>
                      <a:r>
                        <a:rPr b="0" i="0" lang="en-GB" sz="800" u="none" cap="none" strike="noStrike">
                          <a:solidFill>
                            <a:srgbClr val="FFFFFF"/>
                          </a:solidFill>
                          <a:latin typeface="Calibri"/>
                          <a:ea typeface="Calibri"/>
                          <a:cs typeface="Calibri"/>
                          <a:sym typeface="Calibri"/>
                        </a:rPr>
                        <a:t>South Carolina</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marR="0" rtl="0" algn="ctr">
                        <a:spcBef>
                          <a:spcPts val="0"/>
                        </a:spcBef>
                        <a:spcAft>
                          <a:spcPts val="0"/>
                        </a:spcAft>
                        <a:buNone/>
                      </a:pPr>
                      <a:r>
                        <a:rPr b="0" i="0" lang="en-GB" sz="800" u="none" cap="none" strike="noStrike">
                          <a:solidFill>
                            <a:srgbClr val="FFFFFF"/>
                          </a:solidFill>
                          <a:latin typeface="Calibri"/>
                          <a:ea typeface="Calibri"/>
                          <a:cs typeface="Calibri"/>
                          <a:sym typeface="Calibri"/>
                        </a:rPr>
                        <a:t>17</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marR="0" rtl="0" algn="ctr">
                        <a:spcBef>
                          <a:spcPts val="0"/>
                        </a:spcBef>
                        <a:spcAft>
                          <a:spcPts val="0"/>
                        </a:spcAft>
                        <a:buNone/>
                      </a:pPr>
                      <a:r>
                        <a:rPr b="0" i="0" lang="en-GB" sz="800" u="none" cap="none" strike="noStrike">
                          <a:solidFill>
                            <a:srgbClr val="FFFFFF"/>
                          </a:solidFill>
                          <a:latin typeface="Calibri"/>
                          <a:ea typeface="Calibri"/>
                          <a:cs typeface="Calibri"/>
                          <a:sym typeface="Calibri"/>
                        </a:rPr>
                        <a:t>28</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r>
              <a:tr h="120550">
                <a:tc>
                  <a:txBody>
                    <a:bodyPr/>
                    <a:lstStyle/>
                    <a:p>
                      <a:pPr indent="0" lvl="0" marL="0" marR="0" rtl="0" algn="l">
                        <a:spcBef>
                          <a:spcPts val="0"/>
                        </a:spcBef>
                        <a:spcAft>
                          <a:spcPts val="0"/>
                        </a:spcAft>
                        <a:buNone/>
                      </a:pPr>
                      <a:r>
                        <a:rPr b="0" i="0" lang="en-GB" sz="800" u="none" cap="none" strike="noStrike">
                          <a:solidFill>
                            <a:srgbClr val="000000"/>
                          </a:solidFill>
                          <a:latin typeface="Calibri"/>
                          <a:ea typeface="Calibri"/>
                          <a:cs typeface="Calibri"/>
                          <a:sym typeface="Calibri"/>
                        </a:rPr>
                        <a:t>Arkansas</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800" u="none" cap="none" strike="noStrike">
                          <a:solidFill>
                            <a:srgbClr val="000000"/>
                          </a:solidFill>
                          <a:latin typeface="Calibri"/>
                          <a:ea typeface="Calibri"/>
                          <a:cs typeface="Calibri"/>
                          <a:sym typeface="Calibri"/>
                        </a:rPr>
                        <a:t>30</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800" u="none" cap="none" strike="noStrike">
                          <a:solidFill>
                            <a:srgbClr val="000000"/>
                          </a:solidFill>
                          <a:latin typeface="Calibri"/>
                          <a:ea typeface="Calibri"/>
                          <a:cs typeface="Calibri"/>
                          <a:sym typeface="Calibri"/>
                        </a:rPr>
                        <a:t>31</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0550">
                <a:tc>
                  <a:txBody>
                    <a:bodyPr/>
                    <a:lstStyle/>
                    <a:p>
                      <a:pPr indent="0" lvl="0" marL="0" marR="0" rtl="0" algn="l">
                        <a:spcBef>
                          <a:spcPts val="0"/>
                        </a:spcBef>
                        <a:spcAft>
                          <a:spcPts val="0"/>
                        </a:spcAft>
                        <a:buNone/>
                      </a:pPr>
                      <a:r>
                        <a:rPr b="0" i="0" lang="en-GB" sz="800" u="none" cap="none" strike="noStrike">
                          <a:solidFill>
                            <a:srgbClr val="FFFFFF"/>
                          </a:solidFill>
                          <a:latin typeface="Calibri"/>
                          <a:ea typeface="Calibri"/>
                          <a:cs typeface="Calibri"/>
                          <a:sym typeface="Calibri"/>
                        </a:rPr>
                        <a:t>Mississippi</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marR="0" rtl="0" algn="ctr">
                        <a:spcBef>
                          <a:spcPts val="0"/>
                        </a:spcBef>
                        <a:spcAft>
                          <a:spcPts val="0"/>
                        </a:spcAft>
                        <a:buNone/>
                      </a:pPr>
                      <a:r>
                        <a:rPr b="0" i="0" lang="en-GB" sz="800" u="none" cap="none" strike="noStrike">
                          <a:solidFill>
                            <a:srgbClr val="FFFFFF"/>
                          </a:solidFill>
                          <a:latin typeface="Calibri"/>
                          <a:ea typeface="Calibri"/>
                          <a:cs typeface="Calibri"/>
                          <a:sym typeface="Calibri"/>
                        </a:rPr>
                        <a:t>25</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marR="0" rtl="0" algn="ctr">
                        <a:spcBef>
                          <a:spcPts val="0"/>
                        </a:spcBef>
                        <a:spcAft>
                          <a:spcPts val="0"/>
                        </a:spcAft>
                        <a:buNone/>
                      </a:pPr>
                      <a:r>
                        <a:rPr b="0" i="0" lang="en-GB" sz="800" u="none" cap="none" strike="noStrike">
                          <a:solidFill>
                            <a:srgbClr val="FFFFFF"/>
                          </a:solidFill>
                          <a:latin typeface="Calibri"/>
                          <a:ea typeface="Calibri"/>
                          <a:cs typeface="Calibri"/>
                          <a:sym typeface="Calibri"/>
                        </a:rPr>
                        <a:t>33</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r>
              <a:tr h="120550">
                <a:tc>
                  <a:txBody>
                    <a:bodyPr/>
                    <a:lstStyle/>
                    <a:p>
                      <a:pPr indent="0" lvl="0" marL="0" marR="0" rtl="0" algn="l">
                        <a:spcBef>
                          <a:spcPts val="0"/>
                        </a:spcBef>
                        <a:spcAft>
                          <a:spcPts val="0"/>
                        </a:spcAft>
                        <a:buNone/>
                      </a:pPr>
                      <a:r>
                        <a:rPr b="0" i="0" lang="en-GB" sz="800" u="none" cap="none" strike="noStrike">
                          <a:solidFill>
                            <a:srgbClr val="FFFFFF"/>
                          </a:solidFill>
                          <a:latin typeface="Calibri"/>
                          <a:ea typeface="Calibri"/>
                          <a:cs typeface="Calibri"/>
                          <a:sym typeface="Calibri"/>
                        </a:rPr>
                        <a:t>Louisiana</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marR="0" rtl="0" algn="ctr">
                        <a:spcBef>
                          <a:spcPts val="0"/>
                        </a:spcBef>
                        <a:spcAft>
                          <a:spcPts val="0"/>
                        </a:spcAft>
                        <a:buNone/>
                      </a:pPr>
                      <a:r>
                        <a:rPr b="0" i="0" lang="en-GB" sz="800" u="none" cap="none" strike="noStrike">
                          <a:solidFill>
                            <a:srgbClr val="FFFFFF"/>
                          </a:solidFill>
                          <a:latin typeface="Calibri"/>
                          <a:ea typeface="Calibri"/>
                          <a:cs typeface="Calibri"/>
                          <a:sym typeface="Calibri"/>
                        </a:rPr>
                        <a:t>15</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marR="0" rtl="0" algn="ctr">
                        <a:spcBef>
                          <a:spcPts val="0"/>
                        </a:spcBef>
                        <a:spcAft>
                          <a:spcPts val="0"/>
                        </a:spcAft>
                        <a:buNone/>
                      </a:pPr>
                      <a:r>
                        <a:rPr b="0" i="0" lang="en-GB" sz="800" u="none" cap="none" strike="noStrike">
                          <a:solidFill>
                            <a:srgbClr val="FFFFFF"/>
                          </a:solidFill>
                          <a:latin typeface="Calibri"/>
                          <a:ea typeface="Calibri"/>
                          <a:cs typeface="Calibri"/>
                          <a:sym typeface="Calibri"/>
                        </a:rPr>
                        <a:t>34</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r>
              <a:tr h="120550">
                <a:tc>
                  <a:txBody>
                    <a:bodyPr/>
                    <a:lstStyle/>
                    <a:p>
                      <a:pPr indent="0" lvl="0" marL="0" marR="0" rtl="0" algn="l">
                        <a:spcBef>
                          <a:spcPts val="0"/>
                        </a:spcBef>
                        <a:spcAft>
                          <a:spcPts val="0"/>
                        </a:spcAft>
                        <a:buNone/>
                      </a:pPr>
                      <a:r>
                        <a:rPr b="0" i="0" lang="en-GB" sz="800" u="none" cap="none" strike="noStrike">
                          <a:solidFill>
                            <a:srgbClr val="000000"/>
                          </a:solidFill>
                          <a:latin typeface="Calibri"/>
                          <a:ea typeface="Calibri"/>
                          <a:cs typeface="Calibri"/>
                          <a:sym typeface="Calibri"/>
                        </a:rPr>
                        <a:t>Delaware</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800" u="none" cap="none" strike="noStrike">
                          <a:solidFill>
                            <a:srgbClr val="000000"/>
                          </a:solidFill>
                          <a:latin typeface="Calibri"/>
                          <a:ea typeface="Calibri"/>
                          <a:cs typeface="Calibri"/>
                          <a:sym typeface="Calibri"/>
                        </a:rPr>
                        <a:t>40</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800" u="none" cap="none" strike="noStrike">
                          <a:solidFill>
                            <a:srgbClr val="000000"/>
                          </a:solidFill>
                          <a:latin typeface="Calibri"/>
                          <a:ea typeface="Calibri"/>
                          <a:cs typeface="Calibri"/>
                          <a:sym typeface="Calibri"/>
                        </a:rPr>
                        <a:t>37</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0550">
                <a:tc>
                  <a:txBody>
                    <a:bodyPr/>
                    <a:lstStyle/>
                    <a:p>
                      <a:pPr indent="0" lvl="0" marL="0" marR="0" rtl="0" algn="l">
                        <a:spcBef>
                          <a:spcPts val="0"/>
                        </a:spcBef>
                        <a:spcAft>
                          <a:spcPts val="0"/>
                        </a:spcAft>
                        <a:buNone/>
                      </a:pPr>
                      <a:r>
                        <a:rPr b="0" i="0" lang="en-GB" sz="800" u="none" cap="none" strike="noStrike">
                          <a:solidFill>
                            <a:srgbClr val="FFFFFF"/>
                          </a:solidFill>
                          <a:latin typeface="Calibri"/>
                          <a:ea typeface="Calibri"/>
                          <a:cs typeface="Calibri"/>
                          <a:sym typeface="Calibri"/>
                        </a:rPr>
                        <a:t>Connecticut</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marR="0" rtl="0" algn="ctr">
                        <a:spcBef>
                          <a:spcPts val="0"/>
                        </a:spcBef>
                        <a:spcAft>
                          <a:spcPts val="0"/>
                        </a:spcAft>
                        <a:buNone/>
                      </a:pPr>
                      <a:r>
                        <a:rPr b="0" i="0" lang="en-GB" sz="800" u="none" cap="none" strike="noStrike">
                          <a:solidFill>
                            <a:srgbClr val="FFFFFF"/>
                          </a:solidFill>
                          <a:latin typeface="Calibri"/>
                          <a:ea typeface="Calibri"/>
                          <a:cs typeface="Calibri"/>
                          <a:sym typeface="Calibri"/>
                        </a:rPr>
                        <a:t>26</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marR="0" rtl="0" algn="ctr">
                        <a:spcBef>
                          <a:spcPts val="0"/>
                        </a:spcBef>
                        <a:spcAft>
                          <a:spcPts val="0"/>
                        </a:spcAft>
                        <a:buNone/>
                      </a:pPr>
                      <a:r>
                        <a:rPr b="0" i="0" lang="en-GB" sz="800" u="none" cap="none" strike="noStrike">
                          <a:solidFill>
                            <a:srgbClr val="FFFFFF"/>
                          </a:solidFill>
                          <a:latin typeface="Calibri"/>
                          <a:ea typeface="Calibri"/>
                          <a:cs typeface="Calibri"/>
                          <a:sym typeface="Calibri"/>
                        </a:rPr>
                        <a:t>38</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r>
              <a:tr h="120550">
                <a:tc>
                  <a:txBody>
                    <a:bodyPr/>
                    <a:lstStyle/>
                    <a:p>
                      <a:pPr indent="0" lvl="0" marL="0" marR="0" rtl="0" algn="l">
                        <a:spcBef>
                          <a:spcPts val="0"/>
                        </a:spcBef>
                        <a:spcAft>
                          <a:spcPts val="0"/>
                        </a:spcAft>
                        <a:buNone/>
                      </a:pPr>
                      <a:r>
                        <a:rPr b="0" i="0" lang="en-GB" sz="800" u="none" cap="none" strike="noStrike">
                          <a:solidFill>
                            <a:srgbClr val="000000"/>
                          </a:solidFill>
                          <a:latin typeface="Calibri"/>
                          <a:ea typeface="Calibri"/>
                          <a:cs typeface="Calibri"/>
                          <a:sym typeface="Calibri"/>
                        </a:rPr>
                        <a:t>New Mexico</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800" u="none" cap="none" strike="noStrike">
                          <a:solidFill>
                            <a:srgbClr val="000000"/>
                          </a:solidFill>
                          <a:latin typeface="Calibri"/>
                          <a:ea typeface="Calibri"/>
                          <a:cs typeface="Calibri"/>
                          <a:sym typeface="Calibri"/>
                        </a:rPr>
                        <a:t>34</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800" u="none" cap="none" strike="noStrike">
                          <a:solidFill>
                            <a:srgbClr val="000000"/>
                          </a:solidFill>
                          <a:latin typeface="Calibri"/>
                          <a:ea typeface="Calibri"/>
                          <a:cs typeface="Calibri"/>
                          <a:sym typeface="Calibri"/>
                        </a:rPr>
                        <a:t>40</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1262" name="Google Shape;1262;g27f3a869d7f_0_19"/>
          <p:cNvSpPr/>
          <p:nvPr/>
        </p:nvSpPr>
        <p:spPr>
          <a:xfrm>
            <a:off x="3155483" y="1111715"/>
            <a:ext cx="1260900" cy="288300"/>
          </a:xfrm>
          <a:prstGeom prst="rect">
            <a:avLst/>
          </a:prstGeom>
          <a:solidFill>
            <a:srgbClr val="FF0000"/>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chemeClr val="lt1"/>
                </a:solidFill>
                <a:latin typeface="Calibri"/>
                <a:ea typeface="Calibri"/>
                <a:cs typeface="Calibri"/>
                <a:sym typeface="Calibri"/>
              </a:rPr>
              <a:t>12 States</a:t>
            </a:r>
            <a:endParaRPr/>
          </a:p>
        </p:txBody>
      </p:sp>
      <p:graphicFrame>
        <p:nvGraphicFramePr>
          <p:cNvPr id="1263" name="Google Shape;1263;g27f3a869d7f_0_19"/>
          <p:cNvGraphicFramePr/>
          <p:nvPr/>
        </p:nvGraphicFramePr>
        <p:xfrm>
          <a:off x="7819598" y="1598914"/>
          <a:ext cx="3000000" cy="3000000"/>
        </p:xfrm>
        <a:graphic>
          <a:graphicData uri="http://schemas.openxmlformats.org/drawingml/2006/table">
            <a:tbl>
              <a:tblPr>
                <a:noFill/>
                <a:tableStyleId>{14AD33CC-08D0-46B4-9658-329B268BAF7B}</a:tableStyleId>
              </a:tblPr>
              <a:tblGrid>
                <a:gridCol w="891475"/>
                <a:gridCol w="901725"/>
                <a:gridCol w="840250"/>
              </a:tblGrid>
              <a:tr h="500125">
                <a:tc>
                  <a:txBody>
                    <a:bodyPr/>
                    <a:lstStyle/>
                    <a:p>
                      <a:pPr indent="0" lvl="0" marL="0" marR="0" rtl="0" algn="ctr">
                        <a:spcBef>
                          <a:spcPts val="0"/>
                        </a:spcBef>
                        <a:spcAft>
                          <a:spcPts val="0"/>
                        </a:spcAft>
                        <a:buNone/>
                      </a:pPr>
                      <a:r>
                        <a:rPr b="1" i="0" lang="en-GB" sz="1050" u="none" cap="none" strike="noStrike">
                          <a:solidFill>
                            <a:srgbClr val="FFFFFF"/>
                          </a:solidFill>
                          <a:latin typeface="Calibri"/>
                          <a:ea typeface="Calibri"/>
                          <a:cs typeface="Calibri"/>
                          <a:sym typeface="Calibri"/>
                        </a:rPr>
                        <a:t>State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ctr">
                        <a:spcBef>
                          <a:spcPts val="0"/>
                        </a:spcBef>
                        <a:spcAft>
                          <a:spcPts val="0"/>
                        </a:spcAft>
                        <a:buNone/>
                      </a:pPr>
                      <a:r>
                        <a:rPr b="1" i="0" lang="en-GB" sz="1050" u="none" cap="none" strike="noStrike">
                          <a:solidFill>
                            <a:srgbClr val="FFFFFF"/>
                          </a:solidFill>
                          <a:latin typeface="Calibri"/>
                          <a:ea typeface="Calibri"/>
                          <a:cs typeface="Calibri"/>
                          <a:sym typeface="Calibri"/>
                        </a:rPr>
                        <a:t>Underbanked Population Rank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ctr">
                        <a:spcBef>
                          <a:spcPts val="0"/>
                        </a:spcBef>
                        <a:spcAft>
                          <a:spcPts val="0"/>
                        </a:spcAft>
                        <a:buNone/>
                      </a:pPr>
                      <a:r>
                        <a:rPr b="1" i="0" lang="en-GB" sz="1050" u="none" cap="none" strike="noStrike">
                          <a:solidFill>
                            <a:srgbClr val="FFFFFF"/>
                          </a:solidFill>
                          <a:latin typeface="Calibri"/>
                          <a:ea typeface="Calibri"/>
                          <a:cs typeface="Calibri"/>
                          <a:sym typeface="Calibri"/>
                        </a:rPr>
                        <a:t>Campaign </a:t>
                      </a:r>
                      <a:br>
                        <a:rPr b="1" i="0" lang="en-GB" sz="1050" u="none" cap="none" strike="noStrike">
                          <a:solidFill>
                            <a:srgbClr val="FFFFFF"/>
                          </a:solidFill>
                          <a:latin typeface="Calibri"/>
                          <a:ea typeface="Calibri"/>
                          <a:cs typeface="Calibri"/>
                          <a:sym typeface="Calibri"/>
                        </a:rPr>
                      </a:br>
                      <a:r>
                        <a:rPr b="1" i="0" lang="en-GB" sz="1050" u="none" cap="none" strike="noStrike">
                          <a:solidFill>
                            <a:srgbClr val="FFFFFF"/>
                          </a:solidFill>
                          <a:latin typeface="Calibri"/>
                          <a:ea typeface="Calibri"/>
                          <a:cs typeface="Calibri"/>
                          <a:sym typeface="Calibri"/>
                        </a:rPr>
                        <a:t>Sessions Rank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r h="166700">
                <a:tc>
                  <a:txBody>
                    <a:bodyPr/>
                    <a:lstStyle/>
                    <a:p>
                      <a:pPr indent="0" lvl="0" marL="0" marR="0" rtl="0" algn="l">
                        <a:spcBef>
                          <a:spcPts val="0"/>
                        </a:spcBef>
                        <a:spcAft>
                          <a:spcPts val="0"/>
                        </a:spcAft>
                        <a:buNone/>
                      </a:pPr>
                      <a:r>
                        <a:rPr b="0" i="0" lang="en-GB" sz="1050" u="none" cap="none" strike="noStrike">
                          <a:solidFill>
                            <a:srgbClr val="000000"/>
                          </a:solidFill>
                          <a:latin typeface="Calibri"/>
                          <a:ea typeface="Calibri"/>
                          <a:cs typeface="Calibri"/>
                          <a:sym typeface="Calibri"/>
                        </a:rPr>
                        <a:t>Georgia</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50" u="none" cap="none" strike="noStrike">
                          <a:solidFill>
                            <a:srgbClr val="000000"/>
                          </a:solidFill>
                          <a:latin typeface="Calibri"/>
                          <a:ea typeface="Calibri"/>
                          <a:cs typeface="Calibri"/>
                          <a:sym typeface="Calibri"/>
                        </a:rPr>
                        <a:t>5</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50" u="none" cap="none" strike="noStrike">
                          <a:solidFill>
                            <a:srgbClr val="000000"/>
                          </a:solidFill>
                          <a:latin typeface="Calibri"/>
                          <a:ea typeface="Calibri"/>
                          <a:cs typeface="Calibri"/>
                          <a:sym typeface="Calibri"/>
                        </a:rPr>
                        <a:t>2</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66700">
                <a:tc>
                  <a:txBody>
                    <a:bodyPr/>
                    <a:lstStyle/>
                    <a:p>
                      <a:pPr indent="0" lvl="0" marL="0" marR="0" rtl="0" algn="l">
                        <a:spcBef>
                          <a:spcPts val="0"/>
                        </a:spcBef>
                        <a:spcAft>
                          <a:spcPts val="0"/>
                        </a:spcAft>
                        <a:buNone/>
                      </a:pPr>
                      <a:r>
                        <a:rPr b="0" i="0" lang="en-GB" sz="1050" u="none" cap="none" strike="noStrike">
                          <a:solidFill>
                            <a:srgbClr val="000000"/>
                          </a:solidFill>
                          <a:latin typeface="Calibri"/>
                          <a:ea typeface="Calibri"/>
                          <a:cs typeface="Calibri"/>
                          <a:sym typeface="Calibri"/>
                        </a:rPr>
                        <a:t>Maryland</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50" u="none" cap="none" strike="noStrike">
                          <a:solidFill>
                            <a:srgbClr val="000000"/>
                          </a:solidFill>
                          <a:latin typeface="Calibri"/>
                          <a:ea typeface="Calibri"/>
                          <a:cs typeface="Calibri"/>
                          <a:sym typeface="Calibri"/>
                        </a:rPr>
                        <a:t>16</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50" u="none" cap="none" strike="noStrike">
                          <a:solidFill>
                            <a:srgbClr val="000000"/>
                          </a:solidFill>
                          <a:latin typeface="Calibri"/>
                          <a:ea typeface="Calibri"/>
                          <a:cs typeface="Calibri"/>
                          <a:sym typeface="Calibri"/>
                        </a:rPr>
                        <a:t>8</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66700">
                <a:tc>
                  <a:txBody>
                    <a:bodyPr/>
                    <a:lstStyle/>
                    <a:p>
                      <a:pPr indent="0" lvl="0" marL="0" marR="0" rtl="0" algn="l">
                        <a:spcBef>
                          <a:spcPts val="0"/>
                        </a:spcBef>
                        <a:spcAft>
                          <a:spcPts val="0"/>
                        </a:spcAft>
                        <a:buNone/>
                      </a:pPr>
                      <a:r>
                        <a:rPr b="0" i="0" lang="en-GB" sz="1050" u="none" cap="none" strike="noStrike">
                          <a:solidFill>
                            <a:srgbClr val="000000"/>
                          </a:solidFill>
                          <a:latin typeface="Calibri"/>
                          <a:ea typeface="Calibri"/>
                          <a:cs typeface="Calibri"/>
                          <a:sym typeface="Calibri"/>
                        </a:rPr>
                        <a:t>Arizona</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50" u="none" cap="none" strike="noStrike">
                          <a:solidFill>
                            <a:srgbClr val="000000"/>
                          </a:solidFill>
                          <a:latin typeface="Calibri"/>
                          <a:ea typeface="Calibri"/>
                          <a:cs typeface="Calibri"/>
                          <a:sym typeface="Calibri"/>
                        </a:rPr>
                        <a:t>12</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50" u="none" cap="none" strike="noStrike">
                          <a:solidFill>
                            <a:srgbClr val="000000"/>
                          </a:solidFill>
                          <a:latin typeface="Calibri"/>
                          <a:ea typeface="Calibri"/>
                          <a:cs typeface="Calibri"/>
                          <a:sym typeface="Calibri"/>
                        </a:rPr>
                        <a:t>9</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66700">
                <a:tc>
                  <a:txBody>
                    <a:bodyPr/>
                    <a:lstStyle/>
                    <a:p>
                      <a:pPr indent="0" lvl="0" marL="0" marR="0" rtl="0" algn="l">
                        <a:spcBef>
                          <a:spcPts val="0"/>
                        </a:spcBef>
                        <a:spcAft>
                          <a:spcPts val="0"/>
                        </a:spcAft>
                        <a:buNone/>
                      </a:pPr>
                      <a:r>
                        <a:rPr b="0" i="0" lang="en-GB" sz="1050" u="none" cap="none" strike="noStrike">
                          <a:solidFill>
                            <a:srgbClr val="000000"/>
                          </a:solidFill>
                          <a:latin typeface="Calibri"/>
                          <a:ea typeface="Calibri"/>
                          <a:cs typeface="Calibri"/>
                          <a:sym typeface="Calibri"/>
                        </a:rPr>
                        <a:t>Kentucky</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50" u="none" cap="none" strike="noStrike">
                          <a:solidFill>
                            <a:srgbClr val="000000"/>
                          </a:solidFill>
                          <a:latin typeface="Calibri"/>
                          <a:ea typeface="Calibri"/>
                          <a:cs typeface="Calibri"/>
                          <a:sym typeface="Calibri"/>
                        </a:rPr>
                        <a:t>21</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50" u="none" cap="none" strike="noStrike">
                          <a:solidFill>
                            <a:srgbClr val="000000"/>
                          </a:solidFill>
                          <a:latin typeface="Calibri"/>
                          <a:ea typeface="Calibri"/>
                          <a:cs typeface="Calibri"/>
                          <a:sym typeface="Calibri"/>
                        </a:rPr>
                        <a:t>10</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66700">
                <a:tc>
                  <a:txBody>
                    <a:bodyPr/>
                    <a:lstStyle/>
                    <a:p>
                      <a:pPr indent="0" lvl="0" marL="0" marR="0" rtl="0" algn="l">
                        <a:spcBef>
                          <a:spcPts val="0"/>
                        </a:spcBef>
                        <a:spcAft>
                          <a:spcPts val="0"/>
                        </a:spcAft>
                        <a:buNone/>
                      </a:pPr>
                      <a:r>
                        <a:rPr b="0" i="0" lang="en-GB" sz="1050" u="none" cap="none" strike="noStrike">
                          <a:solidFill>
                            <a:srgbClr val="000000"/>
                          </a:solidFill>
                          <a:latin typeface="Calibri"/>
                          <a:ea typeface="Calibri"/>
                          <a:cs typeface="Calibri"/>
                          <a:sym typeface="Calibri"/>
                        </a:rPr>
                        <a:t>Kansas</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50" u="none" cap="none" strike="noStrike">
                          <a:solidFill>
                            <a:srgbClr val="000000"/>
                          </a:solidFill>
                          <a:latin typeface="Calibri"/>
                          <a:ea typeface="Calibri"/>
                          <a:cs typeface="Calibri"/>
                          <a:sym typeface="Calibri"/>
                        </a:rPr>
                        <a:t>32</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50" u="none" cap="none" strike="noStrike">
                          <a:solidFill>
                            <a:srgbClr val="000000"/>
                          </a:solidFill>
                          <a:latin typeface="Calibri"/>
                          <a:ea typeface="Calibri"/>
                          <a:cs typeface="Calibri"/>
                          <a:sym typeface="Calibri"/>
                        </a:rPr>
                        <a:t>14</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66700">
                <a:tc>
                  <a:txBody>
                    <a:bodyPr/>
                    <a:lstStyle/>
                    <a:p>
                      <a:pPr indent="0" lvl="0" marL="0" marR="0" rtl="0" algn="l">
                        <a:spcBef>
                          <a:spcPts val="0"/>
                        </a:spcBef>
                        <a:spcAft>
                          <a:spcPts val="0"/>
                        </a:spcAft>
                        <a:buNone/>
                      </a:pPr>
                      <a:r>
                        <a:rPr b="0" i="0" lang="en-GB" sz="1050" u="none" cap="none" strike="noStrike">
                          <a:solidFill>
                            <a:srgbClr val="000000"/>
                          </a:solidFill>
                          <a:latin typeface="Calibri"/>
                          <a:ea typeface="Calibri"/>
                          <a:cs typeface="Calibri"/>
                          <a:sym typeface="Calibri"/>
                        </a:rPr>
                        <a:t>Hawaii</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50" u="none" cap="none" strike="noStrike">
                          <a:solidFill>
                            <a:srgbClr val="000000"/>
                          </a:solidFill>
                          <a:latin typeface="Calibri"/>
                          <a:ea typeface="Calibri"/>
                          <a:cs typeface="Calibri"/>
                          <a:sym typeface="Calibri"/>
                        </a:rPr>
                        <a:t>41</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50" u="none" cap="none" strike="noStrike">
                          <a:solidFill>
                            <a:srgbClr val="000000"/>
                          </a:solidFill>
                          <a:latin typeface="Calibri"/>
                          <a:ea typeface="Calibri"/>
                          <a:cs typeface="Calibri"/>
                          <a:sym typeface="Calibri"/>
                        </a:rPr>
                        <a:t>30</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1264" name="Google Shape;1264;g27f3a869d7f_0_19"/>
          <p:cNvSpPr/>
          <p:nvPr/>
        </p:nvSpPr>
        <p:spPr>
          <a:xfrm>
            <a:off x="8593751" y="1141437"/>
            <a:ext cx="1260900" cy="288300"/>
          </a:xfrm>
          <a:prstGeom prst="rect">
            <a:avLst/>
          </a:prstGeom>
          <a:solidFill>
            <a:srgbClr val="92D050"/>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chemeClr val="dk1"/>
                </a:solidFill>
                <a:latin typeface="Calibri"/>
                <a:ea typeface="Calibri"/>
                <a:cs typeface="Calibri"/>
                <a:sym typeface="Calibri"/>
              </a:rPr>
              <a:t>6 States</a:t>
            </a:r>
            <a:endParaRPr/>
          </a:p>
        </p:txBody>
      </p:sp>
      <p:sp>
        <p:nvSpPr>
          <p:cNvPr id="1265" name="Google Shape;1265;g27f3a869d7f_0_19"/>
          <p:cNvSpPr/>
          <p:nvPr/>
        </p:nvSpPr>
        <p:spPr>
          <a:xfrm>
            <a:off x="8544365" y="3490191"/>
            <a:ext cx="1260900" cy="288300"/>
          </a:xfrm>
          <a:prstGeom prst="rect">
            <a:avLst/>
          </a:prstGeom>
          <a:solidFill>
            <a:srgbClr val="FF0000"/>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chemeClr val="lt1"/>
                </a:solidFill>
                <a:latin typeface="Calibri"/>
                <a:ea typeface="Calibri"/>
                <a:cs typeface="Calibri"/>
                <a:sym typeface="Calibri"/>
              </a:rPr>
              <a:t>6 States</a:t>
            </a:r>
            <a:endParaRPr/>
          </a:p>
        </p:txBody>
      </p:sp>
      <p:graphicFrame>
        <p:nvGraphicFramePr>
          <p:cNvPr id="1266" name="Google Shape;1266;g27f3a869d7f_0_19"/>
          <p:cNvGraphicFramePr/>
          <p:nvPr/>
        </p:nvGraphicFramePr>
        <p:xfrm>
          <a:off x="7783177" y="4008439"/>
          <a:ext cx="3000000" cy="3000000"/>
        </p:xfrm>
        <a:graphic>
          <a:graphicData uri="http://schemas.openxmlformats.org/drawingml/2006/table">
            <a:tbl>
              <a:tblPr>
                <a:noFill/>
                <a:tableStyleId>{14AD33CC-08D0-46B4-9658-329B268BAF7B}</a:tableStyleId>
              </a:tblPr>
              <a:tblGrid>
                <a:gridCol w="921725"/>
                <a:gridCol w="932325"/>
                <a:gridCol w="868750"/>
              </a:tblGrid>
              <a:tr h="501975">
                <a:tc>
                  <a:txBody>
                    <a:bodyPr/>
                    <a:lstStyle/>
                    <a:p>
                      <a:pPr indent="0" lvl="0" marL="0" marR="0" rtl="0" algn="ctr">
                        <a:spcBef>
                          <a:spcPts val="0"/>
                        </a:spcBef>
                        <a:spcAft>
                          <a:spcPts val="0"/>
                        </a:spcAft>
                        <a:buNone/>
                      </a:pPr>
                      <a:r>
                        <a:rPr b="1" i="0" lang="en-GB" sz="1000" u="none" cap="none" strike="noStrike">
                          <a:solidFill>
                            <a:srgbClr val="FFFFFF"/>
                          </a:solidFill>
                          <a:latin typeface="Calibri"/>
                          <a:ea typeface="Calibri"/>
                          <a:cs typeface="Calibri"/>
                          <a:sym typeface="Calibri"/>
                        </a:rPr>
                        <a:t>State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ctr">
                        <a:spcBef>
                          <a:spcPts val="0"/>
                        </a:spcBef>
                        <a:spcAft>
                          <a:spcPts val="0"/>
                        </a:spcAft>
                        <a:buNone/>
                      </a:pPr>
                      <a:r>
                        <a:rPr b="1" i="0" lang="en-GB" sz="1000" u="none" cap="none" strike="noStrike">
                          <a:solidFill>
                            <a:srgbClr val="FFFFFF"/>
                          </a:solidFill>
                          <a:latin typeface="Calibri"/>
                          <a:ea typeface="Calibri"/>
                          <a:cs typeface="Calibri"/>
                          <a:sym typeface="Calibri"/>
                        </a:rPr>
                        <a:t>Underbanked Population Rank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ctr">
                        <a:spcBef>
                          <a:spcPts val="0"/>
                        </a:spcBef>
                        <a:spcAft>
                          <a:spcPts val="0"/>
                        </a:spcAft>
                        <a:buNone/>
                      </a:pPr>
                      <a:r>
                        <a:rPr b="1" i="0" lang="en-GB" sz="1000" u="none" cap="none" strike="noStrike">
                          <a:solidFill>
                            <a:srgbClr val="FFFFFF"/>
                          </a:solidFill>
                          <a:latin typeface="Calibri"/>
                          <a:ea typeface="Calibri"/>
                          <a:cs typeface="Calibri"/>
                          <a:sym typeface="Calibri"/>
                        </a:rPr>
                        <a:t>Campaign </a:t>
                      </a:r>
                      <a:br>
                        <a:rPr b="1" i="0" lang="en-GB" sz="1000" u="none" cap="none" strike="noStrike">
                          <a:solidFill>
                            <a:srgbClr val="FFFFFF"/>
                          </a:solidFill>
                          <a:latin typeface="Calibri"/>
                          <a:ea typeface="Calibri"/>
                          <a:cs typeface="Calibri"/>
                          <a:sym typeface="Calibri"/>
                        </a:rPr>
                      </a:br>
                      <a:r>
                        <a:rPr b="1" i="0" lang="en-GB" sz="1000" u="none" cap="none" strike="noStrike">
                          <a:solidFill>
                            <a:srgbClr val="FFFFFF"/>
                          </a:solidFill>
                          <a:latin typeface="Calibri"/>
                          <a:ea typeface="Calibri"/>
                          <a:cs typeface="Calibri"/>
                          <a:sym typeface="Calibri"/>
                        </a:rPr>
                        <a:t>Sessions Rank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r h="167325">
                <a:tc>
                  <a:txBody>
                    <a:bodyPr/>
                    <a:lstStyle/>
                    <a:p>
                      <a:pPr indent="0" lvl="0" marL="0" marR="0" rtl="0" algn="l">
                        <a:spcBef>
                          <a:spcPts val="0"/>
                        </a:spcBef>
                        <a:spcAft>
                          <a:spcPts val="0"/>
                        </a:spcAft>
                        <a:buNone/>
                      </a:pPr>
                      <a:r>
                        <a:rPr b="0" i="0" lang="en-GB" sz="1000" u="none" cap="none" strike="noStrike">
                          <a:solidFill>
                            <a:srgbClr val="000000"/>
                          </a:solidFill>
                          <a:latin typeface="Calibri"/>
                          <a:ea typeface="Calibri"/>
                          <a:cs typeface="Calibri"/>
                          <a:sym typeface="Calibri"/>
                        </a:rPr>
                        <a:t>California</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00" u="none" cap="none" strike="noStrike">
                          <a:solidFill>
                            <a:srgbClr val="000000"/>
                          </a:solidFill>
                          <a:latin typeface="Calibri"/>
                          <a:ea typeface="Calibri"/>
                          <a:cs typeface="Calibri"/>
                          <a:sym typeface="Calibri"/>
                        </a:rPr>
                        <a:t>2</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00" u="none" cap="none" strike="noStrike">
                          <a:solidFill>
                            <a:srgbClr val="000000"/>
                          </a:solidFill>
                          <a:latin typeface="Calibri"/>
                          <a:ea typeface="Calibri"/>
                          <a:cs typeface="Calibri"/>
                          <a:sym typeface="Calibri"/>
                        </a:rPr>
                        <a:t>1</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67325">
                <a:tc>
                  <a:txBody>
                    <a:bodyPr/>
                    <a:lstStyle/>
                    <a:p>
                      <a:pPr indent="0" lvl="0" marL="0" marR="0" rtl="0" algn="l">
                        <a:spcBef>
                          <a:spcPts val="0"/>
                        </a:spcBef>
                        <a:spcAft>
                          <a:spcPts val="0"/>
                        </a:spcAft>
                        <a:buNone/>
                      </a:pPr>
                      <a:r>
                        <a:rPr b="0" i="0" lang="en-GB" sz="1000" u="none" cap="none" strike="noStrike">
                          <a:solidFill>
                            <a:srgbClr val="000000"/>
                          </a:solidFill>
                          <a:latin typeface="Calibri"/>
                          <a:ea typeface="Calibri"/>
                          <a:cs typeface="Calibri"/>
                          <a:sym typeface="Calibri"/>
                        </a:rPr>
                        <a:t>Washington DC</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00" u="none" cap="none" strike="noStrike">
                          <a:solidFill>
                            <a:srgbClr val="000000"/>
                          </a:solidFill>
                          <a:latin typeface="Calibri"/>
                          <a:ea typeface="Calibri"/>
                          <a:cs typeface="Calibri"/>
                          <a:sym typeface="Calibri"/>
                        </a:rPr>
                        <a:t>47</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00" u="none" cap="none" strike="noStrike">
                          <a:solidFill>
                            <a:srgbClr val="000000"/>
                          </a:solidFill>
                          <a:latin typeface="Calibri"/>
                          <a:ea typeface="Calibri"/>
                          <a:cs typeface="Calibri"/>
                          <a:sym typeface="Calibri"/>
                        </a:rPr>
                        <a:t>32</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67325">
                <a:tc>
                  <a:txBody>
                    <a:bodyPr/>
                    <a:lstStyle/>
                    <a:p>
                      <a:pPr indent="0" lvl="0" marL="0" marR="0" rtl="0" algn="l">
                        <a:spcBef>
                          <a:spcPts val="0"/>
                        </a:spcBef>
                        <a:spcAft>
                          <a:spcPts val="0"/>
                        </a:spcAft>
                        <a:buNone/>
                      </a:pPr>
                      <a:r>
                        <a:rPr b="0" i="0" lang="en-GB" sz="1000" u="none" cap="none" strike="noStrike">
                          <a:solidFill>
                            <a:srgbClr val="000000"/>
                          </a:solidFill>
                          <a:latin typeface="Calibri"/>
                          <a:ea typeface="Calibri"/>
                          <a:cs typeface="Calibri"/>
                          <a:sym typeface="Calibri"/>
                        </a:rPr>
                        <a:t>Illinois</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00" u="none" cap="none" strike="noStrike">
                          <a:solidFill>
                            <a:srgbClr val="000000"/>
                          </a:solidFill>
                          <a:latin typeface="Calibri"/>
                          <a:ea typeface="Calibri"/>
                          <a:cs typeface="Calibri"/>
                          <a:sym typeface="Calibri"/>
                        </a:rPr>
                        <a:t>11</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00" u="none" cap="none" strike="noStrike">
                          <a:solidFill>
                            <a:srgbClr val="000000"/>
                          </a:solidFill>
                          <a:latin typeface="Calibri"/>
                          <a:ea typeface="Calibri"/>
                          <a:cs typeface="Calibri"/>
                          <a:sym typeface="Calibri"/>
                        </a:rPr>
                        <a:t>6</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67325">
                <a:tc>
                  <a:txBody>
                    <a:bodyPr/>
                    <a:lstStyle/>
                    <a:p>
                      <a:pPr indent="0" lvl="0" marL="0" marR="0" rtl="0" algn="l">
                        <a:spcBef>
                          <a:spcPts val="0"/>
                        </a:spcBef>
                        <a:spcAft>
                          <a:spcPts val="0"/>
                        </a:spcAft>
                        <a:buNone/>
                      </a:pPr>
                      <a:r>
                        <a:rPr b="0" i="0" lang="en-GB" sz="1000" u="none" cap="none" strike="noStrike">
                          <a:solidFill>
                            <a:srgbClr val="000000"/>
                          </a:solidFill>
                          <a:latin typeface="Calibri"/>
                          <a:ea typeface="Calibri"/>
                          <a:cs typeface="Calibri"/>
                          <a:sym typeface="Calibri"/>
                        </a:rPr>
                        <a:t>Colorado</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00" u="none" cap="none" strike="noStrike">
                          <a:solidFill>
                            <a:srgbClr val="000000"/>
                          </a:solidFill>
                          <a:latin typeface="Calibri"/>
                          <a:ea typeface="Calibri"/>
                          <a:cs typeface="Calibri"/>
                          <a:sym typeface="Calibri"/>
                        </a:rPr>
                        <a:t>27</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00" u="none" cap="none" strike="noStrike">
                          <a:solidFill>
                            <a:srgbClr val="000000"/>
                          </a:solidFill>
                          <a:latin typeface="Calibri"/>
                          <a:ea typeface="Calibri"/>
                          <a:cs typeface="Calibri"/>
                          <a:sym typeface="Calibri"/>
                        </a:rPr>
                        <a:t>16</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67325">
                <a:tc>
                  <a:txBody>
                    <a:bodyPr/>
                    <a:lstStyle/>
                    <a:p>
                      <a:pPr indent="0" lvl="0" marL="0" marR="0" rtl="0" algn="l">
                        <a:spcBef>
                          <a:spcPts val="0"/>
                        </a:spcBef>
                        <a:spcAft>
                          <a:spcPts val="0"/>
                        </a:spcAft>
                        <a:buNone/>
                      </a:pPr>
                      <a:r>
                        <a:rPr b="0" i="0" lang="en-GB" sz="1000" u="none" cap="none" strike="noStrike">
                          <a:solidFill>
                            <a:srgbClr val="000000"/>
                          </a:solidFill>
                          <a:latin typeface="Calibri"/>
                          <a:ea typeface="Calibri"/>
                          <a:cs typeface="Calibri"/>
                          <a:sym typeface="Calibri"/>
                        </a:rPr>
                        <a:t>Virginia</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00" u="none" cap="none" strike="noStrike">
                          <a:solidFill>
                            <a:srgbClr val="000000"/>
                          </a:solidFill>
                          <a:latin typeface="Calibri"/>
                          <a:ea typeface="Calibri"/>
                          <a:cs typeface="Calibri"/>
                          <a:sym typeface="Calibri"/>
                        </a:rPr>
                        <a:t>24</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00" u="none" cap="none" strike="noStrike">
                          <a:solidFill>
                            <a:srgbClr val="000000"/>
                          </a:solidFill>
                          <a:latin typeface="Calibri"/>
                          <a:ea typeface="Calibri"/>
                          <a:cs typeface="Calibri"/>
                          <a:sym typeface="Calibri"/>
                        </a:rPr>
                        <a:t>11</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67325">
                <a:tc>
                  <a:txBody>
                    <a:bodyPr/>
                    <a:lstStyle/>
                    <a:p>
                      <a:pPr indent="0" lvl="0" marL="0" marR="0" rtl="0" algn="l">
                        <a:spcBef>
                          <a:spcPts val="0"/>
                        </a:spcBef>
                        <a:spcAft>
                          <a:spcPts val="0"/>
                        </a:spcAft>
                        <a:buNone/>
                      </a:pPr>
                      <a:r>
                        <a:rPr b="0" i="0" lang="en-GB" sz="1000" u="none" cap="none" strike="noStrike">
                          <a:solidFill>
                            <a:srgbClr val="000000"/>
                          </a:solidFill>
                          <a:latin typeface="Calibri"/>
                          <a:ea typeface="Calibri"/>
                          <a:cs typeface="Calibri"/>
                          <a:sym typeface="Calibri"/>
                        </a:rPr>
                        <a:t>Utah</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00" u="none" cap="none" strike="noStrike">
                          <a:solidFill>
                            <a:srgbClr val="000000"/>
                          </a:solidFill>
                          <a:latin typeface="Calibri"/>
                          <a:ea typeface="Calibri"/>
                          <a:cs typeface="Calibri"/>
                          <a:sym typeface="Calibri"/>
                        </a:rPr>
                        <a:t>36</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GB" sz="1000" u="none" cap="none" strike="noStrike">
                          <a:solidFill>
                            <a:srgbClr val="000000"/>
                          </a:solidFill>
                          <a:latin typeface="Calibri"/>
                          <a:ea typeface="Calibri"/>
                          <a:cs typeface="Calibri"/>
                          <a:sym typeface="Calibri"/>
                        </a:rPr>
                        <a:t>17</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pic>
        <p:nvPicPr>
          <p:cNvPr id="1267" name="Google Shape;1267;g27f3a869d7f_0_19"/>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1268" name="Google Shape;1268;g27f3a869d7f_0_19"/>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g27f3a869d7f_0_49"/>
          <p:cNvSpPr txBox="1"/>
          <p:nvPr/>
        </p:nvSpPr>
        <p:spPr>
          <a:xfrm>
            <a:off x="213150" y="828800"/>
            <a:ext cx="11614500" cy="58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b="1" lang="en-GB" sz="1500" u="sng">
                <a:latin typeface="Calibri"/>
                <a:ea typeface="Calibri"/>
                <a:cs typeface="Calibri"/>
                <a:sym typeface="Calibri"/>
              </a:rPr>
              <a:t>Spend redistribution</a:t>
            </a:r>
            <a:endParaRPr b="1" sz="1500" u="sng">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GB">
                <a:latin typeface="Calibri"/>
                <a:ea typeface="Calibri"/>
                <a:cs typeface="Calibri"/>
                <a:sym typeface="Calibri"/>
              </a:rPr>
              <a:t>Audience 6 is best targeted using Sem Ads Campaign </a:t>
            </a:r>
            <a:endParaRPr b="1">
              <a:latin typeface="Calibri"/>
              <a:ea typeface="Calibri"/>
              <a:cs typeface="Calibri"/>
              <a:sym typeface="Calibri"/>
            </a:endParaRPr>
          </a:p>
          <a:p>
            <a:pPr indent="0" lvl="0" marL="914400" rtl="0" algn="l">
              <a:spcBef>
                <a:spcPts val="0"/>
              </a:spcBef>
              <a:spcAft>
                <a:spcPts val="0"/>
              </a:spcAft>
              <a:buNone/>
            </a:pPr>
            <a:r>
              <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GB">
                <a:latin typeface="Calibri"/>
                <a:ea typeface="Calibri"/>
                <a:cs typeface="Calibri"/>
                <a:sym typeface="Calibri"/>
              </a:rPr>
              <a:t>Redistribute the Close Faster and Competitive Opportunity funds spent on audience 6 (not required and expensive) to audiences 1-5 who have a lower response to campaigns</a:t>
            </a:r>
            <a:endParaRPr b="1">
              <a:latin typeface="Calibri"/>
              <a:ea typeface="Calibri"/>
              <a:cs typeface="Calibri"/>
              <a:sym typeface="Calibri"/>
            </a:endParaRPr>
          </a:p>
          <a:p>
            <a:pPr indent="0" lvl="0" marL="914400" rtl="0" algn="l">
              <a:spcBef>
                <a:spcPts val="0"/>
              </a:spcBef>
              <a:spcAft>
                <a:spcPts val="0"/>
              </a:spcAft>
              <a:buNone/>
            </a:pPr>
            <a:r>
              <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GB">
                <a:latin typeface="Calibri"/>
                <a:ea typeface="Calibri"/>
                <a:cs typeface="Calibri"/>
                <a:sym typeface="Calibri"/>
              </a:rPr>
              <a:t>As a better option, use Close Faster for audiences 1- 5, which has an overall lower cost per completion, lowest cost per reach, lowest cost per click, the best average CTR score across the three main campaigns and trends towards an increase in reach and impressions over time</a:t>
            </a:r>
            <a:endParaRPr b="1">
              <a:latin typeface="Calibri"/>
              <a:ea typeface="Calibri"/>
              <a:cs typeface="Calibri"/>
              <a:sym typeface="Calibri"/>
            </a:endParaRPr>
          </a:p>
          <a:p>
            <a:pPr indent="0" lvl="0" marL="914400" rtl="0" algn="l">
              <a:spcBef>
                <a:spcPts val="0"/>
              </a:spcBef>
              <a:spcAft>
                <a:spcPts val="0"/>
              </a:spcAft>
              <a:buNone/>
            </a:pPr>
            <a:r>
              <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GB">
                <a:latin typeface="Calibri"/>
                <a:ea typeface="Calibri"/>
                <a:cs typeface="Calibri"/>
                <a:sym typeface="Calibri"/>
              </a:rPr>
              <a:t>Increase advertising spend on facebook (from User ID display) to secure new business with brokers who are already registered (audiences 1-3)</a:t>
            </a:r>
            <a:endParaRPr b="1">
              <a:latin typeface="Calibri"/>
              <a:ea typeface="Calibri"/>
              <a:cs typeface="Calibri"/>
              <a:sym typeface="Calibri"/>
            </a:endParaRPr>
          </a:p>
          <a:p>
            <a:pPr indent="0" lvl="0" marL="91440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b="1" lang="en-GB" u="sng">
                <a:latin typeface="Calibri"/>
                <a:ea typeface="Calibri"/>
                <a:cs typeface="Calibri"/>
                <a:sym typeface="Calibri"/>
              </a:rPr>
              <a:t>Improved engagement with underbanked population</a:t>
            </a:r>
            <a:endParaRPr b="1" u="sng">
              <a:latin typeface="Calibri"/>
              <a:ea typeface="Calibri"/>
              <a:cs typeface="Calibri"/>
              <a:sym typeface="Calibri"/>
            </a:endParaRPr>
          </a:p>
          <a:p>
            <a:pPr indent="0" lvl="0" marL="0" rtl="0" algn="l">
              <a:spcBef>
                <a:spcPts val="0"/>
              </a:spcBef>
              <a:spcAft>
                <a:spcPts val="0"/>
              </a:spcAft>
              <a:buNone/>
            </a:pPr>
            <a:r>
              <a:t/>
            </a:r>
            <a:endParaRPr b="1" u="sng">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GB">
                <a:latin typeface="Calibri"/>
                <a:ea typeface="Calibri"/>
                <a:cs typeface="Calibri"/>
                <a:sym typeface="Calibri"/>
              </a:rPr>
              <a:t>Prioritise states with a higher than expected proportion of underbanked households, but with a low level of campaign presence - specifically where Change Wholesale do not have a licence</a:t>
            </a:r>
            <a:endParaRPr b="1">
              <a:latin typeface="Calibri"/>
              <a:ea typeface="Calibri"/>
              <a:cs typeface="Calibri"/>
              <a:sym typeface="Calibri"/>
            </a:endParaRPr>
          </a:p>
          <a:p>
            <a:pPr indent="0" lvl="0" marL="457200" rtl="0" algn="l">
              <a:spcBef>
                <a:spcPts val="0"/>
              </a:spcBef>
              <a:spcAft>
                <a:spcPts val="0"/>
              </a:spcAft>
              <a:buNone/>
            </a:pPr>
            <a:r>
              <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GB">
                <a:latin typeface="Calibri"/>
                <a:ea typeface="Calibri"/>
                <a:cs typeface="Calibri"/>
                <a:sym typeface="Calibri"/>
              </a:rPr>
              <a:t>Change Wholesale increasing their focus on these states,  has the potential to raise interest with brokers who serve a larger underbanked community</a:t>
            </a:r>
            <a:endParaRPr b="1">
              <a:latin typeface="Calibri"/>
              <a:ea typeface="Calibri"/>
              <a:cs typeface="Calibri"/>
              <a:sym typeface="Calibri"/>
            </a:endParaRPr>
          </a:p>
          <a:p>
            <a:pPr indent="0" lvl="0" marL="457200" rtl="0" algn="l">
              <a:spcBef>
                <a:spcPts val="0"/>
              </a:spcBef>
              <a:spcAft>
                <a:spcPts val="0"/>
              </a:spcAft>
              <a:buNone/>
            </a:pPr>
            <a:r>
              <a:t/>
            </a:r>
            <a:endParaRPr b="1">
              <a:latin typeface="Calibri"/>
              <a:ea typeface="Calibri"/>
              <a:cs typeface="Calibri"/>
              <a:sym typeface="Calibri"/>
            </a:endParaRPr>
          </a:p>
          <a:p>
            <a:pPr indent="0" lvl="0" marL="45720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b="1" lang="en-GB" u="sng">
                <a:latin typeface="Calibri"/>
                <a:ea typeface="Calibri"/>
                <a:cs typeface="Calibri"/>
                <a:sym typeface="Calibri"/>
              </a:rPr>
              <a:t>Enhanced company media distribution</a:t>
            </a:r>
            <a:endParaRPr b="1" u="sng">
              <a:latin typeface="Calibri"/>
              <a:ea typeface="Calibri"/>
              <a:cs typeface="Calibri"/>
              <a:sym typeface="Calibri"/>
            </a:endParaRPr>
          </a:p>
          <a:p>
            <a:pPr indent="0" lvl="0" marL="457200" rtl="0" algn="l">
              <a:spcBef>
                <a:spcPts val="0"/>
              </a:spcBef>
              <a:spcAft>
                <a:spcPts val="0"/>
              </a:spcAft>
              <a:buNone/>
            </a:pPr>
            <a:r>
              <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GB">
                <a:latin typeface="Calibri"/>
                <a:ea typeface="Calibri"/>
                <a:cs typeface="Calibri"/>
                <a:sym typeface="Calibri"/>
              </a:rPr>
              <a:t>Use  paid media more effectively to increase CTR for an identified group of ten broker companies to the average rate of their industry peers, this would increase overall clicks from the campaign by +7%. </a:t>
            </a:r>
            <a:r>
              <a:rPr b="1" lang="en-GB">
                <a:solidFill>
                  <a:schemeClr val="dk1"/>
                </a:solidFill>
                <a:latin typeface="Calibri"/>
                <a:ea typeface="Calibri"/>
                <a:cs typeface="Calibri"/>
                <a:sym typeface="Calibri"/>
              </a:rPr>
              <a:t>This reinforces the benefit of running a targeted campaign effectively, as opposed to a general campaign ineffectively</a:t>
            </a:r>
            <a:endParaRPr b="1" sz="1700">
              <a:latin typeface="Calibri"/>
              <a:ea typeface="Calibri"/>
              <a:cs typeface="Calibri"/>
              <a:sym typeface="Calibri"/>
            </a:endParaRPr>
          </a:p>
          <a:p>
            <a:pPr indent="0" lvl="0" marL="457200" rtl="0" algn="l">
              <a:spcBef>
                <a:spcPts val="0"/>
              </a:spcBef>
              <a:spcAft>
                <a:spcPts val="0"/>
              </a:spcAft>
              <a:buNone/>
            </a:pPr>
            <a:r>
              <a:t/>
            </a:r>
            <a:endParaRPr b="1" sz="1700">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45720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45720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p:txBody>
      </p:sp>
      <p:sp>
        <p:nvSpPr>
          <p:cNvPr id="1275" name="Google Shape;1275;g27f3a869d7f_0_49"/>
          <p:cNvSpPr txBox="1"/>
          <p:nvPr>
            <p:ph type="title"/>
          </p:nvPr>
        </p:nvSpPr>
        <p:spPr>
          <a:xfrm>
            <a:off x="184925" y="129625"/>
            <a:ext cx="9050400" cy="583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1600">
                <a:latin typeface="Calibri"/>
                <a:ea typeface="Calibri"/>
                <a:cs typeface="Calibri"/>
                <a:sym typeface="Calibri"/>
              </a:rPr>
              <a:t>Top insights and recommendations: </a:t>
            </a:r>
            <a:endParaRPr b="1" sz="1600">
              <a:latin typeface="Calibri"/>
              <a:ea typeface="Calibri"/>
              <a:cs typeface="Calibri"/>
              <a:sym typeface="Calibri"/>
            </a:endParaRPr>
          </a:p>
        </p:txBody>
      </p:sp>
      <p:pic>
        <p:nvPicPr>
          <p:cNvPr id="1276" name="Google Shape;1276;g27f3a869d7f_0_49"/>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1277" name="Google Shape;1277;g27f3a869d7f_0_49"/>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2" name="Shape 1282"/>
        <p:cNvGrpSpPr/>
        <p:nvPr/>
      </p:nvGrpSpPr>
      <p:grpSpPr>
        <a:xfrm>
          <a:off x="0" y="0"/>
          <a:ext cx="0" cy="0"/>
          <a:chOff x="0" y="0"/>
          <a:chExt cx="0" cy="0"/>
        </a:xfrm>
      </p:grpSpPr>
      <p:sp>
        <p:nvSpPr>
          <p:cNvPr id="1283" name="Google Shape;1283;g27f3a869d7f_0_57"/>
          <p:cNvSpPr txBox="1"/>
          <p:nvPr/>
        </p:nvSpPr>
        <p:spPr>
          <a:xfrm>
            <a:off x="213150" y="1316700"/>
            <a:ext cx="11614500" cy="53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GB">
                <a:latin typeface="Calibri"/>
                <a:ea typeface="Calibri"/>
                <a:cs typeface="Calibri"/>
                <a:sym typeface="Calibri"/>
              </a:rPr>
              <a:t>Audience 6 is best Targeted using Sem Ads Campaign </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GB">
                <a:latin typeface="Calibri"/>
                <a:ea typeface="Calibri"/>
                <a:cs typeface="Calibri"/>
                <a:sym typeface="Calibri"/>
              </a:rPr>
              <a:t>Redistribute the Close Faster and Competitive Opportunity funds spent on audience 6 (not required and expensive) to audiences 1-5 who have a lower response to campaigns</a:t>
            </a:r>
            <a:endParaRPr b="1">
              <a:latin typeface="Calibri"/>
              <a:ea typeface="Calibri"/>
              <a:cs typeface="Calibri"/>
              <a:sym typeface="Calibri"/>
            </a:endParaRPr>
          </a:p>
          <a:p>
            <a:pPr indent="0" lvl="0" marL="914400" rtl="0" algn="l">
              <a:spcBef>
                <a:spcPts val="0"/>
              </a:spcBef>
              <a:spcAft>
                <a:spcPts val="0"/>
              </a:spcAft>
              <a:buNone/>
            </a:pPr>
            <a:r>
              <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GB">
                <a:latin typeface="Calibri"/>
                <a:ea typeface="Calibri"/>
                <a:cs typeface="Calibri"/>
                <a:sym typeface="Calibri"/>
              </a:rPr>
              <a:t>Use Close Faster for audiences 1- 5, which has an overall lower cost per completion, lowest cost per reach, lowest cost per click, the best average CTR score across the three main campaigns and trends towards an increase in reach and impressions over time</a:t>
            </a:r>
            <a:endParaRPr b="1">
              <a:latin typeface="Calibri"/>
              <a:ea typeface="Calibri"/>
              <a:cs typeface="Calibri"/>
              <a:sym typeface="Calibri"/>
            </a:endParaRPr>
          </a:p>
          <a:p>
            <a:pPr indent="0" lvl="0" marL="914400" rtl="0" algn="l">
              <a:spcBef>
                <a:spcPts val="0"/>
              </a:spcBef>
              <a:spcAft>
                <a:spcPts val="0"/>
              </a:spcAft>
              <a:buNone/>
            </a:pPr>
            <a:r>
              <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GB">
                <a:latin typeface="Calibri"/>
                <a:ea typeface="Calibri"/>
                <a:cs typeface="Calibri"/>
                <a:sym typeface="Calibri"/>
              </a:rPr>
              <a:t>USA States with a higher than expected proportion of underbanked households, but with a low level of campaign presence. Change Wholesale increasing their focus on these states,  has the potential to raise interest with brokers who serve a larger underbanked community.</a:t>
            </a:r>
            <a:endParaRPr b="1">
              <a:latin typeface="Calibri"/>
              <a:ea typeface="Calibri"/>
              <a:cs typeface="Calibri"/>
              <a:sym typeface="Calibri"/>
            </a:endParaRPr>
          </a:p>
          <a:p>
            <a:pPr indent="0" lvl="0" marL="457200" rtl="0" algn="l">
              <a:spcBef>
                <a:spcPts val="0"/>
              </a:spcBef>
              <a:spcAft>
                <a:spcPts val="0"/>
              </a:spcAft>
              <a:buNone/>
            </a:pPr>
            <a:r>
              <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GB">
                <a:latin typeface="Calibri"/>
                <a:ea typeface="Calibri"/>
                <a:cs typeface="Calibri"/>
                <a:sym typeface="Calibri"/>
              </a:rPr>
              <a:t>By more effectively using paid media to increase CTR for an identified group of ten broker companies to the average rate of their industry peers, this would increase overall clicks from the campaign by +7%. </a:t>
            </a:r>
            <a:r>
              <a:rPr b="1" lang="en-GB">
                <a:solidFill>
                  <a:schemeClr val="dk1"/>
                </a:solidFill>
                <a:latin typeface="Calibri"/>
                <a:ea typeface="Calibri"/>
                <a:cs typeface="Calibri"/>
                <a:sym typeface="Calibri"/>
              </a:rPr>
              <a:t>Highlighting the benefit of running a targeted campaign effectively, as opposed to a general campaign ineffectively</a:t>
            </a:r>
            <a:endParaRPr b="1" sz="1700">
              <a:latin typeface="Calibri"/>
              <a:ea typeface="Calibri"/>
              <a:cs typeface="Calibri"/>
              <a:sym typeface="Calibri"/>
            </a:endParaRPr>
          </a:p>
          <a:p>
            <a:pPr indent="0" lvl="0" marL="457200" rtl="0" algn="l">
              <a:spcBef>
                <a:spcPts val="0"/>
              </a:spcBef>
              <a:spcAft>
                <a:spcPts val="0"/>
              </a:spcAft>
              <a:buNone/>
            </a:pPr>
            <a:r>
              <a:t/>
            </a:r>
            <a:endParaRPr b="1">
              <a:latin typeface="Calibri"/>
              <a:ea typeface="Calibri"/>
              <a:cs typeface="Calibri"/>
              <a:sym typeface="Calibri"/>
            </a:endParaRPr>
          </a:p>
          <a:p>
            <a:pPr indent="0" lvl="0" marL="457200" rtl="0" algn="l">
              <a:spcBef>
                <a:spcPts val="0"/>
              </a:spcBef>
              <a:spcAft>
                <a:spcPts val="0"/>
              </a:spcAft>
              <a:buNone/>
            </a:pPr>
            <a:r>
              <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GB">
                <a:latin typeface="Calibri"/>
                <a:ea typeface="Calibri"/>
                <a:cs typeface="Calibri"/>
                <a:sym typeface="Calibri"/>
              </a:rPr>
              <a:t>Increase advertising spend on facebook (from User ID display) to secure new business with brokers who are already registered (audiences 1-3)</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GB">
                <a:latin typeface="Calibri"/>
                <a:ea typeface="Calibri"/>
                <a:cs typeface="Calibri"/>
                <a:sym typeface="Calibri"/>
              </a:rPr>
              <a:t>Increase advertising of Learn more (community access) goal.</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45720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p:txBody>
      </p:sp>
      <p:sp>
        <p:nvSpPr>
          <p:cNvPr id="1284" name="Google Shape;1284;g27f3a869d7f_0_57"/>
          <p:cNvSpPr txBox="1"/>
          <p:nvPr>
            <p:ph type="title"/>
          </p:nvPr>
        </p:nvSpPr>
        <p:spPr>
          <a:xfrm>
            <a:off x="184925" y="129625"/>
            <a:ext cx="9050400" cy="583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1600">
                <a:latin typeface="Calibri"/>
                <a:ea typeface="Calibri"/>
                <a:cs typeface="Calibri"/>
                <a:sym typeface="Calibri"/>
              </a:rPr>
              <a:t>Top insights and recommendations: </a:t>
            </a:r>
            <a:endParaRPr b="1" sz="1600">
              <a:latin typeface="Calibri"/>
              <a:ea typeface="Calibri"/>
              <a:cs typeface="Calibri"/>
              <a:sym typeface="Calibri"/>
            </a:endParaRPr>
          </a:p>
        </p:txBody>
      </p:sp>
      <p:pic>
        <p:nvPicPr>
          <p:cNvPr id="1285" name="Google Shape;1285;g27f3a869d7f_0_57"/>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1286" name="Google Shape;1286;g27f3a869d7f_0_57"/>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g27f3a869d7f_0_65"/>
          <p:cNvSpPr txBox="1"/>
          <p:nvPr>
            <p:ph type="title"/>
          </p:nvPr>
        </p:nvSpPr>
        <p:spPr>
          <a:xfrm>
            <a:off x="184925" y="129625"/>
            <a:ext cx="9050400" cy="1083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Question 1: </a:t>
            </a:r>
            <a:endParaRPr b="1" sz="2400">
              <a:latin typeface="Calibri"/>
              <a:ea typeface="Calibri"/>
              <a:cs typeface="Calibri"/>
              <a:sym typeface="Calibri"/>
            </a:endParaRPr>
          </a:p>
          <a:p>
            <a:pPr indent="0" lvl="0" marL="0" rtl="0" algn="l">
              <a:lnSpc>
                <a:spcPct val="90000"/>
              </a:lnSpc>
              <a:spcBef>
                <a:spcPts val="0"/>
              </a:spcBef>
              <a:spcAft>
                <a:spcPts val="0"/>
              </a:spcAft>
              <a:buClr>
                <a:schemeClr val="dk1"/>
              </a:buClr>
              <a:buSzPts val="2400"/>
              <a:buFont typeface="Calibri"/>
              <a:buNone/>
            </a:pPr>
            <a:r>
              <a:t/>
            </a:r>
            <a:endParaRPr b="1" sz="1000">
              <a:latin typeface="Calibri"/>
              <a:ea typeface="Calibri"/>
              <a:cs typeface="Calibri"/>
              <a:sym typeface="Calibri"/>
            </a:endParaRPr>
          </a:p>
          <a:p>
            <a:pPr indent="0" lvl="0" marL="0" rtl="0" algn="l">
              <a:lnSpc>
                <a:spcPct val="90000"/>
              </a:lnSpc>
              <a:spcBef>
                <a:spcPts val="0"/>
              </a:spcBef>
              <a:spcAft>
                <a:spcPts val="0"/>
              </a:spcAft>
              <a:buClr>
                <a:schemeClr val="dk1"/>
              </a:buClr>
              <a:buSzPts val="2400"/>
              <a:buFont typeface="Calibri"/>
              <a:buNone/>
            </a:pPr>
            <a:r>
              <a:rPr b="1" lang="en-GB" sz="1600">
                <a:solidFill>
                  <a:srgbClr val="1F1F1F"/>
                </a:solidFill>
                <a:highlight>
                  <a:srgbClr val="FFFFFF"/>
                </a:highlight>
                <a:latin typeface="Calibri"/>
                <a:ea typeface="Calibri"/>
                <a:cs typeface="Calibri"/>
                <a:sym typeface="Calibri"/>
              </a:rPr>
              <a:t>Predict where to spend the digital budget &amp; how to use paid media to reach the three key target groups</a:t>
            </a:r>
            <a:endParaRPr b="1" sz="1600">
              <a:latin typeface="Calibri"/>
              <a:ea typeface="Calibri"/>
              <a:cs typeface="Calibri"/>
              <a:sym typeface="Calibri"/>
            </a:endParaRPr>
          </a:p>
        </p:txBody>
      </p:sp>
      <p:pic>
        <p:nvPicPr>
          <p:cNvPr id="1293" name="Google Shape;1293;g27f3a869d7f_0_65"/>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1294" name="Google Shape;1294;g27f3a869d7f_0_65"/>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
        <p:nvSpPr>
          <p:cNvPr id="1295" name="Google Shape;1295;g27f3a869d7f_0_65"/>
          <p:cNvSpPr txBox="1"/>
          <p:nvPr/>
        </p:nvSpPr>
        <p:spPr>
          <a:xfrm>
            <a:off x="269375" y="1539700"/>
            <a:ext cx="11484300" cy="4264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alibri"/>
              <a:buAutoNum type="arabicPeriod"/>
            </a:pPr>
            <a:r>
              <a:rPr b="1" lang="en-GB" sz="1600">
                <a:latin typeface="Calibri"/>
                <a:ea typeface="Calibri"/>
                <a:cs typeface="Calibri"/>
                <a:sym typeface="Calibri"/>
              </a:rPr>
              <a:t>Identify ‘bad’ spend -</a:t>
            </a:r>
            <a:endParaRPr b="1" sz="1600">
              <a:latin typeface="Calibri"/>
              <a:ea typeface="Calibri"/>
              <a:cs typeface="Calibri"/>
              <a:sym typeface="Calibri"/>
            </a:endParaRPr>
          </a:p>
          <a:p>
            <a:pPr indent="-330200" lvl="1" marL="914400" rtl="0" algn="l">
              <a:spcBef>
                <a:spcPts val="0"/>
              </a:spcBef>
              <a:spcAft>
                <a:spcPts val="0"/>
              </a:spcAft>
              <a:buSzPts val="1600"/>
              <a:buFont typeface="Calibri"/>
              <a:buAutoNum type="alphaLcPeriod"/>
            </a:pPr>
            <a:r>
              <a:rPr b="1" lang="en-GB" sz="1600">
                <a:latin typeface="Calibri"/>
                <a:ea typeface="Calibri"/>
                <a:cs typeface="Calibri"/>
                <a:sym typeface="Calibri"/>
              </a:rPr>
              <a:t>(Closer Twins funds for audience 6 - Google SEM offers the most completions for the lowest cost and the ~$250K spent here could be redistributed to audience groups which are ‘engaged’ but ‘completing’ less)</a:t>
            </a:r>
            <a:endParaRPr b="1" sz="1600">
              <a:latin typeface="Calibri"/>
              <a:ea typeface="Calibri"/>
              <a:cs typeface="Calibri"/>
              <a:sym typeface="Calibri"/>
            </a:endParaRPr>
          </a:p>
          <a:p>
            <a:pPr indent="-330200" lvl="1" marL="914400" rtl="0" algn="l">
              <a:spcBef>
                <a:spcPts val="0"/>
              </a:spcBef>
              <a:spcAft>
                <a:spcPts val="0"/>
              </a:spcAft>
              <a:buSzPts val="1600"/>
              <a:buFont typeface="Calibri"/>
              <a:buAutoNum type="alphaLcPeriod"/>
            </a:pPr>
            <a:r>
              <a:rPr b="1" lang="en-GB" sz="1600">
                <a:latin typeface="Calibri"/>
                <a:ea typeface="Calibri"/>
                <a:cs typeface="Calibri"/>
                <a:sym typeface="Calibri"/>
              </a:rPr>
              <a:t>Competitive Opportunity was directed at Audience 6 but costs ~$400 per completion and the ~$3,200 might be better spent elsewhere</a:t>
            </a:r>
            <a:endParaRPr b="1" sz="1600">
              <a:latin typeface="Calibri"/>
              <a:ea typeface="Calibri"/>
              <a:cs typeface="Calibri"/>
              <a:sym typeface="Calibri"/>
            </a:endParaRPr>
          </a:p>
          <a:p>
            <a:pPr indent="0" lvl="0" marL="457200" rtl="0" algn="l">
              <a:spcBef>
                <a:spcPts val="0"/>
              </a:spcBef>
              <a:spcAft>
                <a:spcPts val="0"/>
              </a:spcAft>
              <a:buNone/>
            </a:pPr>
            <a:r>
              <a:t/>
            </a:r>
            <a:endParaRPr b="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b="1" lang="en-GB" sz="1600">
                <a:latin typeface="Calibri"/>
                <a:ea typeface="Calibri"/>
                <a:cs typeface="Calibri"/>
                <a:sym typeface="Calibri"/>
              </a:rPr>
              <a:t>Identify ‘could do better’ campaign strategies for particular audiences - audiences 3, 4, 1, 2 require many more reaches per completion (as an indication of campaign ‘fit’) than audiences 5 and 6 </a:t>
            </a:r>
            <a:endParaRPr b="1" sz="1600">
              <a:latin typeface="Calibri"/>
              <a:ea typeface="Calibri"/>
              <a:cs typeface="Calibri"/>
              <a:sym typeface="Calibri"/>
            </a:endParaRPr>
          </a:p>
          <a:p>
            <a:pPr indent="0" lvl="0" marL="457200" rtl="0" algn="l">
              <a:spcBef>
                <a:spcPts val="0"/>
              </a:spcBef>
              <a:spcAft>
                <a:spcPts val="0"/>
              </a:spcAft>
              <a:buNone/>
            </a:pPr>
            <a:r>
              <a:t/>
            </a:r>
            <a:endParaRPr b="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b="1" lang="en-GB" sz="1600">
                <a:latin typeface="Calibri"/>
                <a:ea typeface="Calibri"/>
                <a:cs typeface="Calibri"/>
                <a:sym typeface="Calibri"/>
              </a:rPr>
              <a:t>Redirect funds and review campaigns to optimise completions for audiences 1-5.  The originally ‘more engaged’ audiences 1-3 have now fallen behind audiences 5-6 in terms of completions.    See use of Close Faster.</a:t>
            </a:r>
            <a:endParaRPr b="1" sz="1600">
              <a:latin typeface="Calibri"/>
              <a:ea typeface="Calibri"/>
              <a:cs typeface="Calibri"/>
              <a:sym typeface="Calibri"/>
            </a:endParaRPr>
          </a:p>
          <a:p>
            <a:pPr indent="0" lvl="0" marL="457200" rtl="0" algn="l">
              <a:spcBef>
                <a:spcPts val="0"/>
              </a:spcBef>
              <a:spcAft>
                <a:spcPts val="0"/>
              </a:spcAft>
              <a:buNone/>
            </a:pPr>
            <a:r>
              <a:t/>
            </a:r>
            <a:endParaRPr b="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b="1" lang="en-GB" sz="1600">
                <a:latin typeface="Calibri"/>
                <a:ea typeface="Calibri"/>
                <a:cs typeface="Calibri"/>
                <a:sym typeface="Calibri"/>
              </a:rPr>
              <a:t>Non monetary features that may help branding and industry awareness: audiences 1-3 ‘complete’ well with the  Closer Twins campaign.  However, Close Faster and Unfair Advantage offer benefits that Closer Twins doesn’t. </a:t>
            </a:r>
            <a:endParaRPr b="1" sz="1600">
              <a:latin typeface="Calibri"/>
              <a:ea typeface="Calibri"/>
              <a:cs typeface="Calibri"/>
              <a:sym typeface="Calibri"/>
            </a:endParaRPr>
          </a:p>
          <a:p>
            <a:pPr indent="0" lvl="0" marL="457200" rtl="0" algn="l">
              <a:spcBef>
                <a:spcPts val="0"/>
              </a:spcBef>
              <a:spcAft>
                <a:spcPts val="0"/>
              </a:spcAft>
              <a:buNone/>
            </a:pPr>
            <a:r>
              <a:t/>
            </a:r>
            <a:endParaRPr b="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b="1" lang="en-GB" sz="1600">
                <a:latin typeface="Calibri"/>
                <a:ea typeface="Calibri"/>
                <a:cs typeface="Calibri"/>
                <a:sym typeface="Calibri"/>
              </a:rPr>
              <a:t>There may be an added advantage in varying advertising campaign by audience </a:t>
            </a:r>
            <a:endParaRPr b="1" sz="1600">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g27f3a869d7f_0_73"/>
          <p:cNvSpPr txBox="1"/>
          <p:nvPr>
            <p:ph type="title"/>
          </p:nvPr>
        </p:nvSpPr>
        <p:spPr>
          <a:xfrm>
            <a:off x="184925" y="129625"/>
            <a:ext cx="9050400" cy="583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Actionable insights (a): </a:t>
            </a:r>
            <a:endParaRPr b="1" sz="1600">
              <a:latin typeface="Calibri"/>
              <a:ea typeface="Calibri"/>
              <a:cs typeface="Calibri"/>
              <a:sym typeface="Calibri"/>
            </a:endParaRPr>
          </a:p>
        </p:txBody>
      </p:sp>
      <p:pic>
        <p:nvPicPr>
          <p:cNvPr id="1302" name="Google Shape;1302;g27f3a869d7f_0_73"/>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1303" name="Google Shape;1303;g27f3a869d7f_0_73"/>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sp>
        <p:nvSpPr>
          <p:cNvPr id="1304" name="Google Shape;1304;g27f3a869d7f_0_73"/>
          <p:cNvSpPr txBox="1"/>
          <p:nvPr/>
        </p:nvSpPr>
        <p:spPr>
          <a:xfrm>
            <a:off x="362375" y="1078625"/>
            <a:ext cx="11460900" cy="5439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Calibri"/>
              <a:buChar char="●"/>
            </a:pPr>
            <a:r>
              <a:rPr b="1" lang="en-GB" sz="1500">
                <a:latin typeface="Calibri"/>
                <a:ea typeface="Calibri"/>
                <a:cs typeface="Calibri"/>
                <a:sym typeface="Calibri"/>
              </a:rPr>
              <a:t>There is no need for campaign Competitive Opportunity.  It only serves audience 6 and audience 6 is well-served by SEM ads (save $3,261. SEM ads cost &lt;$2 per completion)</a:t>
            </a:r>
            <a:endParaRPr b="1" sz="1500">
              <a:latin typeface="Calibri"/>
              <a:ea typeface="Calibri"/>
              <a:cs typeface="Calibri"/>
              <a:sym typeface="Calibri"/>
            </a:endParaRPr>
          </a:p>
          <a:p>
            <a:pPr indent="0" lvl="0" marL="457200" rtl="0" algn="l">
              <a:spcBef>
                <a:spcPts val="0"/>
              </a:spcBef>
              <a:spcAft>
                <a:spcPts val="0"/>
              </a:spcAft>
              <a:buNone/>
            </a:pPr>
            <a:r>
              <a:t/>
            </a:r>
            <a:endParaRPr b="1"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b="1" lang="en-GB" sz="1500">
                <a:latin typeface="Calibri"/>
                <a:ea typeface="Calibri"/>
                <a:cs typeface="Calibri"/>
                <a:sym typeface="Calibri"/>
              </a:rPr>
              <a:t>Closer Twins is the campaign with the highest spend.  This is potentially wasted on audience 6 and can offer savings (&gt;$100,000) and redirected where it works better for audiences 1 to 3</a:t>
            </a:r>
            <a:endParaRPr b="1" sz="1500">
              <a:latin typeface="Calibri"/>
              <a:ea typeface="Calibri"/>
              <a:cs typeface="Calibri"/>
              <a:sym typeface="Calibri"/>
            </a:endParaRPr>
          </a:p>
          <a:p>
            <a:pPr indent="0" lvl="0" marL="457200" rtl="0" algn="l">
              <a:spcBef>
                <a:spcPts val="0"/>
              </a:spcBef>
              <a:spcAft>
                <a:spcPts val="0"/>
              </a:spcAft>
              <a:buNone/>
            </a:pPr>
            <a:r>
              <a:t/>
            </a:r>
            <a:endParaRPr b="1"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b="1" lang="en-GB" sz="1500">
                <a:latin typeface="Calibri"/>
                <a:ea typeface="Calibri"/>
                <a:cs typeface="Calibri"/>
                <a:sym typeface="Calibri"/>
              </a:rPr>
              <a:t>Redirecting marketing strategy for poorly served audiences 2 and 3 in particular with lowest completions</a:t>
            </a:r>
            <a:endParaRPr b="1" sz="1500">
              <a:latin typeface="Calibri"/>
              <a:ea typeface="Calibri"/>
              <a:cs typeface="Calibri"/>
              <a:sym typeface="Calibri"/>
            </a:endParaRPr>
          </a:p>
          <a:p>
            <a:pPr indent="0" lvl="0" marL="457200" rtl="0" algn="l">
              <a:spcBef>
                <a:spcPts val="0"/>
              </a:spcBef>
              <a:spcAft>
                <a:spcPts val="0"/>
              </a:spcAft>
              <a:buNone/>
            </a:pPr>
            <a:r>
              <a:t/>
            </a:r>
            <a:endParaRPr b="1"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b="1" lang="en-GB" sz="1500">
                <a:latin typeface="Calibri"/>
                <a:ea typeface="Calibri"/>
                <a:cs typeface="Calibri"/>
                <a:sym typeface="Calibri"/>
              </a:rPr>
              <a:t>Audience 1 to 3 - better served by campaigns Closer Twins, Unfair Advantage and Close Faster but reconsider strategy due to low completions (proportionate to audiences 4+)</a:t>
            </a:r>
            <a:endParaRPr b="1" sz="1500">
              <a:latin typeface="Calibri"/>
              <a:ea typeface="Calibri"/>
              <a:cs typeface="Calibri"/>
              <a:sym typeface="Calibri"/>
            </a:endParaRPr>
          </a:p>
          <a:p>
            <a:pPr indent="0" lvl="0" marL="457200" rtl="0" algn="l">
              <a:spcBef>
                <a:spcPts val="0"/>
              </a:spcBef>
              <a:spcAft>
                <a:spcPts val="0"/>
              </a:spcAft>
              <a:buNone/>
            </a:pPr>
            <a:r>
              <a:t/>
            </a:r>
            <a:endParaRPr b="1"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b="1" lang="en-GB" sz="1500">
                <a:latin typeface="Calibri"/>
                <a:ea typeface="Calibri"/>
                <a:cs typeface="Calibri"/>
                <a:sym typeface="Calibri"/>
              </a:rPr>
              <a:t>Audiences 4 and 5 - to focus on the same campaigns as 1 to 3 but aim to better target Close Faster and Unfair Advantage as potentially better value than Closer Twins</a:t>
            </a:r>
            <a:endParaRPr b="1" sz="1500">
              <a:latin typeface="Calibri"/>
              <a:ea typeface="Calibri"/>
              <a:cs typeface="Calibri"/>
              <a:sym typeface="Calibri"/>
            </a:endParaRPr>
          </a:p>
          <a:p>
            <a:pPr indent="0" lvl="0" marL="457200" rtl="0" algn="l">
              <a:spcBef>
                <a:spcPts val="0"/>
              </a:spcBef>
              <a:spcAft>
                <a:spcPts val="0"/>
              </a:spcAft>
              <a:buNone/>
            </a:pPr>
            <a:r>
              <a:t/>
            </a:r>
            <a:endParaRPr b="1"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b="1" lang="en-GB" sz="1500">
                <a:latin typeface="Calibri"/>
                <a:ea typeface="Calibri"/>
                <a:cs typeface="Calibri"/>
                <a:sym typeface="Calibri"/>
              </a:rPr>
              <a:t>Audience 6 - biggest success of overall campaign - incredibly well served using SEM advertising.  Completions cost &lt;$2 per completion and provide the highest return</a:t>
            </a:r>
            <a:endParaRPr b="1" sz="1500">
              <a:latin typeface="Calibri"/>
              <a:ea typeface="Calibri"/>
              <a:cs typeface="Calibri"/>
              <a:sym typeface="Calibri"/>
            </a:endParaRPr>
          </a:p>
          <a:p>
            <a:pPr indent="0" lvl="0" marL="457200" rtl="0" algn="l">
              <a:spcBef>
                <a:spcPts val="0"/>
              </a:spcBef>
              <a:spcAft>
                <a:spcPts val="0"/>
              </a:spcAft>
              <a:buNone/>
            </a:pPr>
            <a:r>
              <a:t/>
            </a:r>
            <a:endParaRPr b="1"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b="1" lang="en-GB" sz="1500">
                <a:latin typeface="Calibri"/>
                <a:ea typeface="Calibri"/>
                <a:cs typeface="Calibri"/>
                <a:sym typeface="Calibri"/>
              </a:rPr>
              <a:t>Possibly more detailed analysis on why audiences 1 to 3 vary in their responses to Close Twins, Unfair Advantage and Close Faster</a:t>
            </a:r>
            <a:endParaRPr b="1" sz="1500">
              <a:latin typeface="Calibri"/>
              <a:ea typeface="Calibri"/>
              <a:cs typeface="Calibri"/>
              <a:sym typeface="Calibri"/>
            </a:endParaRPr>
          </a:p>
          <a:p>
            <a:pPr indent="0" lvl="0" marL="457200" rtl="0" algn="l">
              <a:spcBef>
                <a:spcPts val="0"/>
              </a:spcBef>
              <a:spcAft>
                <a:spcPts val="0"/>
              </a:spcAft>
              <a:buNone/>
            </a:pPr>
            <a:r>
              <a:t/>
            </a:r>
            <a:endParaRPr b="1"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b="1" lang="en-GB" sz="1500">
                <a:latin typeface="Calibri"/>
                <a:ea typeface="Calibri"/>
                <a:cs typeface="Calibri"/>
                <a:sym typeface="Calibri"/>
              </a:rPr>
              <a:t>There is an additional value offered apart from completions (</a:t>
            </a:r>
            <a:r>
              <a:rPr b="1" lang="en-GB" sz="1500">
                <a:solidFill>
                  <a:schemeClr val="dk1"/>
                </a:solidFill>
                <a:latin typeface="Calibri"/>
                <a:ea typeface="Calibri"/>
                <a:cs typeface="Calibri"/>
                <a:sym typeface="Calibri"/>
              </a:rPr>
              <a:t>volume of impressions, CTR, reach, etc.) </a:t>
            </a:r>
            <a:r>
              <a:rPr b="1" lang="en-GB" sz="1500">
                <a:latin typeface="Calibri"/>
                <a:ea typeface="Calibri"/>
                <a:cs typeface="Calibri"/>
                <a:sym typeface="Calibri"/>
              </a:rPr>
              <a:t>that can only be quantified by the client and may be valuable to branding, awareness and word of mouth in sector.  </a:t>
            </a:r>
            <a:endParaRPr b="1" sz="1500">
              <a:latin typeface="Calibri"/>
              <a:ea typeface="Calibri"/>
              <a:cs typeface="Calibri"/>
              <a:sym typeface="Calibri"/>
            </a:endParaRPr>
          </a:p>
          <a:p>
            <a:pPr indent="0" lvl="0" marL="457200" rtl="0" algn="l">
              <a:spcBef>
                <a:spcPts val="0"/>
              </a:spcBef>
              <a:spcAft>
                <a:spcPts val="0"/>
              </a:spcAft>
              <a:buNone/>
            </a:pPr>
            <a:r>
              <a:t/>
            </a:r>
            <a:endParaRPr b="1"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b="1" lang="en-GB" sz="1500">
                <a:latin typeface="Calibri"/>
                <a:ea typeface="Calibri"/>
                <a:cs typeface="Calibri"/>
                <a:sym typeface="Calibri"/>
              </a:rPr>
              <a:t>Preferred platforms currently: aud 1-3 Facebook and LinkedIn, Aud 4+5 Domain display, LinkedIn, User ID display, aud 6 Google SEM</a:t>
            </a:r>
            <a:endParaRPr b="1" sz="1500">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g27f3a869d7f_0_81"/>
          <p:cNvSpPr txBox="1"/>
          <p:nvPr>
            <p:ph type="title"/>
          </p:nvPr>
        </p:nvSpPr>
        <p:spPr>
          <a:xfrm>
            <a:off x="184925" y="129625"/>
            <a:ext cx="9050400" cy="583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Actionable insights (b): </a:t>
            </a:r>
            <a:endParaRPr b="1" sz="1600">
              <a:latin typeface="Calibri"/>
              <a:ea typeface="Calibri"/>
              <a:cs typeface="Calibri"/>
              <a:sym typeface="Calibri"/>
            </a:endParaRPr>
          </a:p>
        </p:txBody>
      </p:sp>
      <p:pic>
        <p:nvPicPr>
          <p:cNvPr id="1311" name="Google Shape;1311;g27f3a869d7f_0_81"/>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1312" name="Google Shape;1312;g27f3a869d7f_0_81"/>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sp>
        <p:nvSpPr>
          <p:cNvPr id="1313" name="Google Shape;1313;g27f3a869d7f_0_81"/>
          <p:cNvSpPr txBox="1"/>
          <p:nvPr/>
        </p:nvSpPr>
        <p:spPr>
          <a:xfrm>
            <a:off x="362375" y="1078625"/>
            <a:ext cx="11460900" cy="5439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Calibri"/>
              <a:buChar char="●"/>
            </a:pPr>
            <a:r>
              <a:rPr b="1" lang="en-GB" sz="1500">
                <a:latin typeface="Calibri"/>
                <a:ea typeface="Calibri"/>
                <a:cs typeface="Calibri"/>
                <a:sym typeface="Calibri"/>
              </a:rPr>
              <a:t>Non completion-based value (weighted CTR scores by campaign proxy, descending order):  Unfair Advantage, Closer Twins, Close Faster</a:t>
            </a:r>
            <a:endParaRPr b="1" sz="1500">
              <a:latin typeface="Calibri"/>
              <a:ea typeface="Calibri"/>
              <a:cs typeface="Calibri"/>
              <a:sym typeface="Calibri"/>
            </a:endParaRPr>
          </a:p>
          <a:p>
            <a:pPr indent="0" lvl="0" marL="457200" rtl="0" algn="l">
              <a:spcBef>
                <a:spcPts val="0"/>
              </a:spcBef>
              <a:spcAft>
                <a:spcPts val="0"/>
              </a:spcAft>
              <a:buNone/>
            </a:pPr>
            <a:r>
              <a:t/>
            </a:r>
            <a:endParaRPr b="1"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b="1" lang="en-GB" sz="1500">
                <a:solidFill>
                  <a:schemeClr val="dk1"/>
                </a:solidFill>
                <a:latin typeface="Calibri"/>
                <a:ea typeface="Calibri"/>
                <a:cs typeface="Calibri"/>
                <a:sym typeface="Calibri"/>
              </a:rPr>
              <a:t>Non completion-based value (impressions by campaign proxy, descending order): Unfair Advantage, Closer Twins, Close Faster </a:t>
            </a:r>
            <a:endParaRPr b="1" sz="15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b="1" lang="en-GB" sz="1500">
                <a:solidFill>
                  <a:schemeClr val="dk1"/>
                </a:solidFill>
                <a:latin typeface="Calibri"/>
                <a:ea typeface="Calibri"/>
                <a:cs typeface="Calibri"/>
                <a:sym typeface="Calibri"/>
              </a:rPr>
              <a:t>Non completion-based value (reach by campaign proxy, descending order):  Unfair Advantage, and remaining two were similar</a:t>
            </a:r>
            <a:endParaRPr b="1" sz="15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b="1" lang="en-GB" sz="1500">
                <a:solidFill>
                  <a:schemeClr val="dk1"/>
                </a:solidFill>
                <a:latin typeface="Calibri"/>
                <a:ea typeface="Calibri"/>
                <a:cs typeface="Calibri"/>
                <a:sym typeface="Calibri"/>
              </a:rPr>
              <a:t>Although more funds were spent on Closer Twins, Unfair Advantage may have the edge in terms of CTR, reach and impressions across audiences 1 to 5</a:t>
            </a:r>
            <a:endParaRPr b="1" sz="15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b="1" lang="en-GB" sz="1500">
                <a:solidFill>
                  <a:schemeClr val="dk1"/>
                </a:solidFill>
                <a:latin typeface="Calibri"/>
                <a:ea typeface="Calibri"/>
                <a:cs typeface="Calibri"/>
                <a:sym typeface="Calibri"/>
              </a:rPr>
              <a:t>Current marketing strategy and spend generates more successful outcomes (in terms of completions) with new (unregistered) customers than registered-potential customers</a:t>
            </a:r>
            <a:endParaRPr b="1" sz="15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b="1" lang="en-GB" sz="1500">
                <a:solidFill>
                  <a:schemeClr val="dk1"/>
                </a:solidFill>
                <a:latin typeface="Calibri"/>
                <a:ea typeface="Calibri"/>
                <a:cs typeface="Calibri"/>
                <a:sym typeface="Calibri"/>
              </a:rPr>
              <a:t>Special advantages of Close Faster and Unfair Advantage over Closer Twins: reach, impressions and av CTR increase over marketing period and all audiences increase these correspondingly over time except audiences 5 and 6 - not so for Closer Twins.  </a:t>
            </a:r>
            <a:endParaRPr b="1" sz="15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b="1" lang="en-GB" sz="1500">
                <a:solidFill>
                  <a:schemeClr val="dk1"/>
                </a:solidFill>
                <a:latin typeface="Calibri"/>
                <a:ea typeface="Calibri"/>
                <a:cs typeface="Calibri"/>
                <a:sym typeface="Calibri"/>
              </a:rPr>
              <a:t>Completions do not increase over marketing period for any audience, except marginally for audience 4</a:t>
            </a:r>
            <a:endParaRPr b="1" sz="15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b="1" lang="en-GB" sz="1500">
                <a:solidFill>
                  <a:schemeClr val="dk1"/>
                </a:solidFill>
                <a:latin typeface="Calibri"/>
                <a:ea typeface="Calibri"/>
                <a:cs typeface="Calibri"/>
                <a:sym typeface="Calibri"/>
              </a:rPr>
              <a:t>Total reach trend increases throughout the campaign for all audiences except 5 and 6</a:t>
            </a:r>
            <a:endParaRPr b="1" sz="15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b="1" lang="en-GB" sz="1500">
                <a:solidFill>
                  <a:schemeClr val="dk1"/>
                </a:solidFill>
                <a:latin typeface="Calibri"/>
                <a:ea typeface="Calibri"/>
                <a:cs typeface="Calibri"/>
                <a:sym typeface="Calibri"/>
              </a:rPr>
              <a:t>Company data : audiences 1, 2 and 3 seem to mainly respond to display data rather than any other ad format and this may the way to channel them  </a:t>
            </a:r>
            <a:endParaRPr b="1" sz="15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8"/>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255" name="Google Shape;255;p8"/>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pic>
        <p:nvPicPr>
          <p:cNvPr id="256" name="Google Shape;256;p8"/>
          <p:cNvPicPr preferRelativeResize="0"/>
          <p:nvPr/>
        </p:nvPicPr>
        <p:blipFill>
          <a:blip r:embed="rId5">
            <a:alphaModFix/>
          </a:blip>
          <a:stretch>
            <a:fillRect/>
          </a:stretch>
        </p:blipFill>
        <p:spPr>
          <a:xfrm>
            <a:off x="1233750" y="907507"/>
            <a:ext cx="3753785" cy="5645693"/>
          </a:xfrm>
          <a:prstGeom prst="rect">
            <a:avLst/>
          </a:prstGeom>
          <a:noFill/>
          <a:ln>
            <a:noFill/>
          </a:ln>
        </p:spPr>
      </p:pic>
      <p:pic>
        <p:nvPicPr>
          <p:cNvPr id="257" name="Google Shape;257;p8"/>
          <p:cNvPicPr preferRelativeResize="0"/>
          <p:nvPr/>
        </p:nvPicPr>
        <p:blipFill>
          <a:blip r:embed="rId6">
            <a:alphaModFix/>
          </a:blip>
          <a:stretch>
            <a:fillRect/>
          </a:stretch>
        </p:blipFill>
        <p:spPr>
          <a:xfrm>
            <a:off x="7018060" y="907507"/>
            <a:ext cx="3480017" cy="5645693"/>
          </a:xfrm>
          <a:prstGeom prst="rect">
            <a:avLst/>
          </a:prstGeom>
          <a:noFill/>
          <a:ln>
            <a:noFill/>
          </a:ln>
        </p:spPr>
      </p:pic>
      <p:sp>
        <p:nvSpPr>
          <p:cNvPr id="258" name="Google Shape;258;p8"/>
          <p:cNvSpPr txBox="1"/>
          <p:nvPr/>
        </p:nvSpPr>
        <p:spPr>
          <a:xfrm>
            <a:off x="3069575" y="1461500"/>
            <a:ext cx="1389000" cy="5106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Quattrocento Sans"/>
              <a:ea typeface="Quattrocento Sans"/>
              <a:cs typeface="Quattrocento Sans"/>
              <a:sym typeface="Quattrocento Sans"/>
            </a:endParaRPr>
          </a:p>
        </p:txBody>
      </p:sp>
      <p:sp>
        <p:nvSpPr>
          <p:cNvPr id="259" name="Google Shape;259;p8"/>
          <p:cNvSpPr txBox="1"/>
          <p:nvPr/>
        </p:nvSpPr>
        <p:spPr>
          <a:xfrm>
            <a:off x="8760925" y="1461500"/>
            <a:ext cx="1232100" cy="5106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Quattrocento Sans"/>
              <a:ea typeface="Quattrocento Sans"/>
              <a:cs typeface="Quattrocento Sans"/>
              <a:sym typeface="Quattrocen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g27d00172f03_2_8"/>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266" name="Google Shape;266;g27d00172f03_2_8"/>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pic>
        <p:nvPicPr>
          <p:cNvPr id="267" name="Google Shape;267;g27d00172f03_2_8"/>
          <p:cNvPicPr preferRelativeResize="0"/>
          <p:nvPr/>
        </p:nvPicPr>
        <p:blipFill>
          <a:blip r:embed="rId5">
            <a:alphaModFix/>
          </a:blip>
          <a:stretch>
            <a:fillRect/>
          </a:stretch>
        </p:blipFill>
        <p:spPr>
          <a:xfrm>
            <a:off x="4143300" y="768082"/>
            <a:ext cx="7767425" cy="5519165"/>
          </a:xfrm>
          <a:prstGeom prst="rect">
            <a:avLst/>
          </a:prstGeom>
          <a:noFill/>
          <a:ln>
            <a:noFill/>
          </a:ln>
        </p:spPr>
      </p:pic>
      <p:pic>
        <p:nvPicPr>
          <p:cNvPr id="268" name="Google Shape;268;g27d00172f03_2_8"/>
          <p:cNvPicPr preferRelativeResize="0"/>
          <p:nvPr/>
        </p:nvPicPr>
        <p:blipFill>
          <a:blip r:embed="rId6">
            <a:alphaModFix/>
          </a:blip>
          <a:stretch>
            <a:fillRect/>
          </a:stretch>
        </p:blipFill>
        <p:spPr>
          <a:xfrm>
            <a:off x="309325" y="704832"/>
            <a:ext cx="3602095" cy="56456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g27b10b42832_5_9"/>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275" name="Google Shape;275;g27b10b42832_5_9"/>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
        <p:nvSpPr>
          <p:cNvPr id="276" name="Google Shape;276;g27b10b42832_5_9"/>
          <p:cNvSpPr txBox="1"/>
          <p:nvPr/>
        </p:nvSpPr>
        <p:spPr>
          <a:xfrm>
            <a:off x="8014175" y="6438725"/>
            <a:ext cx="4114800" cy="3540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GB" sz="1000">
                <a:latin typeface="Calibri"/>
                <a:ea typeface="Calibri"/>
                <a:cs typeface="Calibri"/>
                <a:sym typeface="Calibri"/>
              </a:rPr>
              <a:t>*Completion rate = Completions divided by Sessions as a percentage</a:t>
            </a:r>
            <a:endParaRPr sz="1000">
              <a:latin typeface="Calibri"/>
              <a:ea typeface="Calibri"/>
              <a:cs typeface="Calibri"/>
              <a:sym typeface="Calibri"/>
            </a:endParaRPr>
          </a:p>
        </p:txBody>
      </p:sp>
      <p:pic>
        <p:nvPicPr>
          <p:cNvPr id="277" name="Google Shape;277;g27b10b42832_5_9"/>
          <p:cNvPicPr preferRelativeResize="0"/>
          <p:nvPr/>
        </p:nvPicPr>
        <p:blipFill>
          <a:blip r:embed="rId5">
            <a:alphaModFix/>
          </a:blip>
          <a:stretch>
            <a:fillRect/>
          </a:stretch>
        </p:blipFill>
        <p:spPr>
          <a:xfrm>
            <a:off x="152400" y="1313325"/>
            <a:ext cx="11887200" cy="35030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7d725db41e_1_41"/>
          <p:cNvSpPr txBox="1"/>
          <p:nvPr>
            <p:ph type="title"/>
          </p:nvPr>
        </p:nvSpPr>
        <p:spPr>
          <a:xfrm>
            <a:off x="1556525" y="2491825"/>
            <a:ext cx="9050400" cy="151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Font typeface="Calibri"/>
              <a:buNone/>
            </a:pPr>
            <a:r>
              <a:rPr b="1" lang="en-GB" sz="3100">
                <a:latin typeface="Calibri"/>
                <a:ea typeface="Calibri"/>
                <a:cs typeface="Calibri"/>
                <a:sym typeface="Calibri"/>
              </a:rPr>
              <a:t>OBJECTIVE 3</a:t>
            </a:r>
            <a:endParaRPr b="1" sz="3100">
              <a:latin typeface="Calibri"/>
              <a:ea typeface="Calibri"/>
              <a:cs typeface="Calibri"/>
              <a:sym typeface="Calibri"/>
            </a:endParaRPr>
          </a:p>
          <a:p>
            <a:pPr indent="0" lvl="0" marL="0" rtl="0" algn="ctr">
              <a:lnSpc>
                <a:spcPct val="90000"/>
              </a:lnSpc>
              <a:spcBef>
                <a:spcPts val="0"/>
              </a:spcBef>
              <a:spcAft>
                <a:spcPts val="0"/>
              </a:spcAft>
              <a:buClr>
                <a:schemeClr val="dk1"/>
              </a:buClr>
              <a:buSzPts val="2400"/>
              <a:buFont typeface="Calibri"/>
              <a:buNone/>
            </a:pPr>
            <a:r>
              <a:t/>
            </a:r>
            <a:endParaRPr b="1" sz="3100">
              <a:latin typeface="Calibri"/>
              <a:ea typeface="Calibri"/>
              <a:cs typeface="Calibri"/>
              <a:sym typeface="Calibri"/>
            </a:endParaRPr>
          </a:p>
          <a:p>
            <a:pPr indent="0" lvl="0" marL="0" rtl="0" algn="ctr">
              <a:spcBef>
                <a:spcPts val="0"/>
              </a:spcBef>
              <a:spcAft>
                <a:spcPts val="0"/>
              </a:spcAft>
              <a:buClr>
                <a:schemeClr val="dk1"/>
              </a:buClr>
              <a:buSzPts val="2400"/>
              <a:buFont typeface="Calibri"/>
              <a:buNone/>
            </a:pPr>
            <a:r>
              <a:rPr b="1" lang="en-GB" sz="2000">
                <a:latin typeface="Calibri"/>
                <a:ea typeface="Calibri"/>
                <a:cs typeface="Calibri"/>
                <a:sym typeface="Calibri"/>
              </a:rPr>
              <a:t>Reach a broader audience and to encourage new broker signups</a:t>
            </a:r>
            <a:endParaRPr b="1" sz="2000">
              <a:latin typeface="Calibri"/>
              <a:ea typeface="Calibri"/>
              <a:cs typeface="Calibri"/>
              <a:sym typeface="Calibri"/>
            </a:endParaRPr>
          </a:p>
          <a:p>
            <a:pPr indent="0" lvl="0" marL="0" rtl="0" algn="ctr">
              <a:spcBef>
                <a:spcPts val="0"/>
              </a:spcBef>
              <a:spcAft>
                <a:spcPts val="0"/>
              </a:spcAft>
              <a:buClr>
                <a:schemeClr val="dk1"/>
              </a:buClr>
              <a:buSzPts val="2400"/>
              <a:buFont typeface="Calibri"/>
              <a:buNone/>
            </a:pPr>
            <a:r>
              <a:t/>
            </a:r>
            <a:endParaRPr b="1" sz="2000">
              <a:latin typeface="Calibri"/>
              <a:ea typeface="Calibri"/>
              <a:cs typeface="Calibri"/>
              <a:sym typeface="Calibri"/>
            </a:endParaRPr>
          </a:p>
        </p:txBody>
      </p:sp>
      <p:pic>
        <p:nvPicPr>
          <p:cNvPr id="284" name="Google Shape;284;g27d725db41e_1_41"/>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285" name="Google Shape;285;g27d725db41e_1_41"/>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9"/>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292" name="Google Shape;292;p9"/>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pic>
        <p:nvPicPr>
          <p:cNvPr id="293" name="Google Shape;293;p9"/>
          <p:cNvPicPr preferRelativeResize="0"/>
          <p:nvPr/>
        </p:nvPicPr>
        <p:blipFill>
          <a:blip r:embed="rId5">
            <a:alphaModFix/>
          </a:blip>
          <a:stretch>
            <a:fillRect/>
          </a:stretch>
        </p:blipFill>
        <p:spPr>
          <a:xfrm>
            <a:off x="369125" y="644250"/>
            <a:ext cx="10842600" cy="6089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10"/>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300" name="Google Shape;300;p10"/>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pic>
        <p:nvPicPr>
          <p:cNvPr id="301" name="Google Shape;301;p10"/>
          <p:cNvPicPr preferRelativeResize="0"/>
          <p:nvPr/>
        </p:nvPicPr>
        <p:blipFill>
          <a:blip r:embed="rId5">
            <a:alphaModFix/>
          </a:blip>
          <a:stretch>
            <a:fillRect/>
          </a:stretch>
        </p:blipFill>
        <p:spPr>
          <a:xfrm>
            <a:off x="7820125" y="808902"/>
            <a:ext cx="4006374" cy="5876524"/>
          </a:xfrm>
          <a:prstGeom prst="rect">
            <a:avLst/>
          </a:prstGeom>
          <a:noFill/>
          <a:ln>
            <a:noFill/>
          </a:ln>
        </p:spPr>
      </p:pic>
      <p:sp>
        <p:nvSpPr>
          <p:cNvPr id="302" name="Google Shape;302;p10"/>
          <p:cNvSpPr txBox="1"/>
          <p:nvPr/>
        </p:nvSpPr>
        <p:spPr>
          <a:xfrm>
            <a:off x="8923925" y="1544500"/>
            <a:ext cx="887100" cy="5140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Quattrocento Sans"/>
              <a:ea typeface="Quattrocento Sans"/>
              <a:cs typeface="Quattrocento Sans"/>
              <a:sym typeface="Quattrocento Sans"/>
            </a:endParaRPr>
          </a:p>
        </p:txBody>
      </p:sp>
      <p:pic>
        <p:nvPicPr>
          <p:cNvPr id="303" name="Google Shape;303;p10"/>
          <p:cNvPicPr preferRelativeResize="0"/>
          <p:nvPr/>
        </p:nvPicPr>
        <p:blipFill>
          <a:blip r:embed="rId6">
            <a:alphaModFix/>
          </a:blip>
          <a:stretch>
            <a:fillRect/>
          </a:stretch>
        </p:blipFill>
        <p:spPr>
          <a:xfrm>
            <a:off x="213625" y="713025"/>
            <a:ext cx="7149500" cy="6057550"/>
          </a:xfrm>
          <a:prstGeom prst="rect">
            <a:avLst/>
          </a:prstGeom>
          <a:noFill/>
          <a:ln>
            <a:noFill/>
          </a:ln>
        </p:spPr>
      </p:pic>
      <p:pic>
        <p:nvPicPr>
          <p:cNvPr id="304" name="Google Shape;304;p10"/>
          <p:cNvPicPr preferRelativeResize="0"/>
          <p:nvPr/>
        </p:nvPicPr>
        <p:blipFill>
          <a:blip r:embed="rId7">
            <a:alphaModFix/>
          </a:blip>
          <a:stretch>
            <a:fillRect/>
          </a:stretch>
        </p:blipFill>
        <p:spPr>
          <a:xfrm>
            <a:off x="5382575" y="3542813"/>
            <a:ext cx="1828800" cy="1495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27d725db41e_1_48"/>
          <p:cNvSpPr txBox="1"/>
          <p:nvPr>
            <p:ph type="title"/>
          </p:nvPr>
        </p:nvSpPr>
        <p:spPr>
          <a:xfrm>
            <a:off x="1556525" y="2491825"/>
            <a:ext cx="9050400" cy="151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Font typeface="Calibri"/>
              <a:buNone/>
            </a:pPr>
            <a:r>
              <a:rPr b="1" lang="en-GB" sz="3100">
                <a:latin typeface="Calibri"/>
                <a:ea typeface="Calibri"/>
                <a:cs typeface="Calibri"/>
                <a:sym typeface="Calibri"/>
              </a:rPr>
              <a:t>QUESTION 1</a:t>
            </a:r>
            <a:endParaRPr b="1" sz="3100">
              <a:latin typeface="Calibri"/>
              <a:ea typeface="Calibri"/>
              <a:cs typeface="Calibri"/>
              <a:sym typeface="Calibri"/>
            </a:endParaRPr>
          </a:p>
          <a:p>
            <a:pPr indent="0" lvl="0" marL="0" rtl="0" algn="ctr">
              <a:lnSpc>
                <a:spcPct val="90000"/>
              </a:lnSpc>
              <a:spcBef>
                <a:spcPts val="0"/>
              </a:spcBef>
              <a:spcAft>
                <a:spcPts val="0"/>
              </a:spcAft>
              <a:buClr>
                <a:schemeClr val="dk1"/>
              </a:buClr>
              <a:buSzPts val="2400"/>
              <a:buFont typeface="Calibri"/>
              <a:buNone/>
            </a:pPr>
            <a:r>
              <a:t/>
            </a:r>
            <a:endParaRPr b="1" sz="3100">
              <a:latin typeface="Calibri"/>
              <a:ea typeface="Calibri"/>
              <a:cs typeface="Calibri"/>
              <a:sym typeface="Calibri"/>
            </a:endParaRPr>
          </a:p>
          <a:p>
            <a:pPr indent="0" lvl="0" marL="0" rtl="0" algn="ctr">
              <a:spcBef>
                <a:spcPts val="0"/>
              </a:spcBef>
              <a:spcAft>
                <a:spcPts val="0"/>
              </a:spcAft>
              <a:buClr>
                <a:schemeClr val="dk1"/>
              </a:buClr>
              <a:buSzPts val="2400"/>
              <a:buFont typeface="Calibri"/>
              <a:buNone/>
            </a:pPr>
            <a:r>
              <a:rPr b="1" lang="en-GB" sz="2000">
                <a:solidFill>
                  <a:srgbClr val="1F1F1F"/>
                </a:solidFill>
                <a:highlight>
                  <a:schemeClr val="lt1"/>
                </a:highlight>
                <a:latin typeface="Calibri"/>
                <a:ea typeface="Calibri"/>
                <a:cs typeface="Calibri"/>
                <a:sym typeface="Calibri"/>
              </a:rPr>
              <a:t>Predict where to spend the digital budget &amp; how to use paid media to reach the three key target groups</a:t>
            </a:r>
            <a:endParaRPr b="1" sz="2000">
              <a:latin typeface="Calibri"/>
              <a:ea typeface="Calibri"/>
              <a:cs typeface="Calibri"/>
              <a:sym typeface="Calibri"/>
            </a:endParaRPr>
          </a:p>
          <a:p>
            <a:pPr indent="0" lvl="0" marL="0" rtl="0" algn="ctr">
              <a:spcBef>
                <a:spcPts val="0"/>
              </a:spcBef>
              <a:spcAft>
                <a:spcPts val="0"/>
              </a:spcAft>
              <a:buClr>
                <a:schemeClr val="dk1"/>
              </a:buClr>
              <a:buSzPts val="2400"/>
              <a:buFont typeface="Calibri"/>
              <a:buNone/>
            </a:pPr>
            <a:r>
              <a:t/>
            </a:r>
            <a:endParaRPr b="1" sz="2000">
              <a:latin typeface="Calibri"/>
              <a:ea typeface="Calibri"/>
              <a:cs typeface="Calibri"/>
              <a:sym typeface="Calibri"/>
            </a:endParaRPr>
          </a:p>
        </p:txBody>
      </p:sp>
      <p:pic>
        <p:nvPicPr>
          <p:cNvPr id="311" name="Google Shape;311;g27d725db41e_1_48"/>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312" name="Google Shape;312;g27d725db41e_1_48"/>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27d725db41e_1_76"/>
          <p:cNvSpPr txBox="1"/>
          <p:nvPr>
            <p:ph type="title"/>
          </p:nvPr>
        </p:nvSpPr>
        <p:spPr>
          <a:xfrm>
            <a:off x="184925" y="53425"/>
            <a:ext cx="10045200" cy="702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000">
                <a:latin typeface="Calibri"/>
                <a:ea typeface="Calibri"/>
                <a:cs typeface="Calibri"/>
                <a:sym typeface="Calibri"/>
              </a:rPr>
              <a:t>Current strategy</a:t>
            </a:r>
            <a:endParaRPr b="1" sz="2000">
              <a:latin typeface="Calibri"/>
              <a:ea typeface="Calibri"/>
              <a:cs typeface="Calibri"/>
              <a:sym typeface="Calibri"/>
            </a:endParaRPr>
          </a:p>
        </p:txBody>
      </p:sp>
      <p:pic>
        <p:nvPicPr>
          <p:cNvPr id="319" name="Google Shape;319;g27d725db41e_1_76"/>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320" name="Google Shape;320;g27d725db41e_1_76"/>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
        <p:nvSpPr>
          <p:cNvPr id="321" name="Google Shape;321;g27d725db41e_1_76"/>
          <p:cNvSpPr txBox="1"/>
          <p:nvPr/>
        </p:nvSpPr>
        <p:spPr>
          <a:xfrm>
            <a:off x="177675" y="709250"/>
            <a:ext cx="27201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Spend by audience group</a:t>
            </a:r>
            <a:endParaRPr b="1" sz="1600">
              <a:latin typeface="Calibri"/>
              <a:ea typeface="Calibri"/>
              <a:cs typeface="Calibri"/>
              <a:sym typeface="Calibri"/>
            </a:endParaRPr>
          </a:p>
        </p:txBody>
      </p:sp>
      <p:sp>
        <p:nvSpPr>
          <p:cNvPr id="322" name="Google Shape;322;g27d725db41e_1_76"/>
          <p:cNvSpPr txBox="1"/>
          <p:nvPr/>
        </p:nvSpPr>
        <p:spPr>
          <a:xfrm>
            <a:off x="406275" y="4595450"/>
            <a:ext cx="461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Spend by campaign (creative family)</a:t>
            </a:r>
            <a:endParaRPr b="1" sz="1600">
              <a:latin typeface="Calibri"/>
              <a:ea typeface="Calibri"/>
              <a:cs typeface="Calibri"/>
              <a:sym typeface="Calibri"/>
            </a:endParaRPr>
          </a:p>
        </p:txBody>
      </p:sp>
      <p:sp>
        <p:nvSpPr>
          <p:cNvPr id="323" name="Google Shape;323;g27d725db41e_1_76"/>
          <p:cNvSpPr txBox="1"/>
          <p:nvPr/>
        </p:nvSpPr>
        <p:spPr>
          <a:xfrm>
            <a:off x="406275" y="2690450"/>
            <a:ext cx="84066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Reaches per completion (as a measure of ‘fitness’ of current campaign strategy)</a:t>
            </a:r>
            <a:endParaRPr b="1" sz="1600">
              <a:latin typeface="Calibri"/>
              <a:ea typeface="Calibri"/>
              <a:cs typeface="Calibri"/>
              <a:sym typeface="Calibri"/>
            </a:endParaRPr>
          </a:p>
        </p:txBody>
      </p:sp>
      <p:sp>
        <p:nvSpPr>
          <p:cNvPr id="324" name="Google Shape;324;g27d725db41e_1_76"/>
          <p:cNvSpPr txBox="1"/>
          <p:nvPr/>
        </p:nvSpPr>
        <p:spPr>
          <a:xfrm>
            <a:off x="1575100" y="1515800"/>
            <a:ext cx="1615800" cy="4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latin typeface="Calibri"/>
                <a:ea typeface="Calibri"/>
                <a:cs typeface="Calibri"/>
                <a:sym typeface="Calibri"/>
              </a:rPr>
              <a:t>$ 287,212</a:t>
            </a:r>
            <a:endParaRPr b="1" sz="1600">
              <a:latin typeface="Calibri"/>
              <a:ea typeface="Calibri"/>
              <a:cs typeface="Calibri"/>
              <a:sym typeface="Calibri"/>
            </a:endParaRPr>
          </a:p>
        </p:txBody>
      </p:sp>
      <p:sp>
        <p:nvSpPr>
          <p:cNvPr id="325" name="Google Shape;325;g27d725db41e_1_76"/>
          <p:cNvSpPr txBox="1"/>
          <p:nvPr/>
        </p:nvSpPr>
        <p:spPr>
          <a:xfrm>
            <a:off x="1270300" y="5402000"/>
            <a:ext cx="1977300" cy="4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lt1"/>
                </a:solidFill>
                <a:latin typeface="Calibri"/>
                <a:ea typeface="Calibri"/>
                <a:cs typeface="Calibri"/>
                <a:sym typeface="Calibri"/>
              </a:rPr>
              <a:t>$ 388,000</a:t>
            </a:r>
            <a:endParaRPr b="1" sz="1600">
              <a:solidFill>
                <a:schemeClr val="lt1"/>
              </a:solidFill>
              <a:latin typeface="Calibri"/>
              <a:ea typeface="Calibri"/>
              <a:cs typeface="Calibri"/>
              <a:sym typeface="Calibri"/>
            </a:endParaRPr>
          </a:p>
        </p:txBody>
      </p:sp>
      <p:sp>
        <p:nvSpPr>
          <p:cNvPr id="326" name="Google Shape;326;g27d725db41e_1_76"/>
          <p:cNvSpPr/>
          <p:nvPr/>
        </p:nvSpPr>
        <p:spPr>
          <a:xfrm>
            <a:off x="377850" y="1200050"/>
            <a:ext cx="4149600" cy="1127400"/>
          </a:xfrm>
          <a:prstGeom prst="rect">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27" name="Google Shape;327;g27d725db41e_1_76"/>
          <p:cNvSpPr/>
          <p:nvPr/>
        </p:nvSpPr>
        <p:spPr>
          <a:xfrm>
            <a:off x="377850" y="5065925"/>
            <a:ext cx="6080400" cy="12567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28" name="Google Shape;328;g27d725db41e_1_76"/>
          <p:cNvSpPr/>
          <p:nvPr/>
        </p:nvSpPr>
        <p:spPr>
          <a:xfrm>
            <a:off x="4568850" y="1200050"/>
            <a:ext cx="2574000" cy="11274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29" name="Google Shape;329;g27d725db41e_1_76"/>
          <p:cNvSpPr/>
          <p:nvPr/>
        </p:nvSpPr>
        <p:spPr>
          <a:xfrm>
            <a:off x="7235850" y="1200050"/>
            <a:ext cx="2045700" cy="1127400"/>
          </a:xfrm>
          <a:prstGeom prst="rect">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30" name="Google Shape;330;g27d725db41e_1_76"/>
          <p:cNvSpPr/>
          <p:nvPr/>
        </p:nvSpPr>
        <p:spPr>
          <a:xfrm>
            <a:off x="9369450" y="1200050"/>
            <a:ext cx="569100" cy="11274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31" name="Google Shape;331;g27d725db41e_1_76"/>
          <p:cNvSpPr/>
          <p:nvPr/>
        </p:nvSpPr>
        <p:spPr>
          <a:xfrm>
            <a:off x="10055250" y="1200050"/>
            <a:ext cx="569100" cy="7731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32" name="Google Shape;332;g27d725db41e_1_76"/>
          <p:cNvSpPr/>
          <p:nvPr/>
        </p:nvSpPr>
        <p:spPr>
          <a:xfrm>
            <a:off x="10055250" y="2038250"/>
            <a:ext cx="569100" cy="2907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33" name="Google Shape;333;g27d725db41e_1_76"/>
          <p:cNvSpPr/>
          <p:nvPr/>
        </p:nvSpPr>
        <p:spPr>
          <a:xfrm>
            <a:off x="377850" y="3333650"/>
            <a:ext cx="4149600" cy="11274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34" name="Google Shape;334;g27d725db41e_1_76"/>
          <p:cNvSpPr/>
          <p:nvPr/>
        </p:nvSpPr>
        <p:spPr>
          <a:xfrm>
            <a:off x="4568850" y="3333650"/>
            <a:ext cx="3168000" cy="11274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35" name="Google Shape;335;g27d725db41e_1_76"/>
          <p:cNvSpPr/>
          <p:nvPr/>
        </p:nvSpPr>
        <p:spPr>
          <a:xfrm>
            <a:off x="7769250" y="3333650"/>
            <a:ext cx="1362600" cy="112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36" name="Google Shape;336;g27d725db41e_1_76"/>
          <p:cNvSpPr/>
          <p:nvPr/>
        </p:nvSpPr>
        <p:spPr>
          <a:xfrm>
            <a:off x="9217050" y="3333650"/>
            <a:ext cx="936900" cy="11274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37" name="Google Shape;337;g27d725db41e_1_76"/>
          <p:cNvSpPr/>
          <p:nvPr/>
        </p:nvSpPr>
        <p:spPr>
          <a:xfrm>
            <a:off x="10207650" y="3333650"/>
            <a:ext cx="423600" cy="878100"/>
          </a:xfrm>
          <a:prstGeom prst="rect">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38" name="Google Shape;338;g27d725db41e_1_76"/>
          <p:cNvSpPr/>
          <p:nvPr/>
        </p:nvSpPr>
        <p:spPr>
          <a:xfrm>
            <a:off x="10207650" y="4248050"/>
            <a:ext cx="423600" cy="213000"/>
          </a:xfrm>
          <a:prstGeom prst="rect">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39" name="Google Shape;339;g27d725db41e_1_76"/>
          <p:cNvSpPr/>
          <p:nvPr/>
        </p:nvSpPr>
        <p:spPr>
          <a:xfrm>
            <a:off x="6550050" y="5065925"/>
            <a:ext cx="3312300" cy="12567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40" name="Google Shape;340;g27d725db41e_1_76"/>
          <p:cNvSpPr/>
          <p:nvPr/>
        </p:nvSpPr>
        <p:spPr>
          <a:xfrm>
            <a:off x="9902850" y="5065925"/>
            <a:ext cx="856200" cy="7731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41" name="Google Shape;341;g27d725db41e_1_76"/>
          <p:cNvSpPr/>
          <p:nvPr/>
        </p:nvSpPr>
        <p:spPr>
          <a:xfrm>
            <a:off x="9902850" y="5904125"/>
            <a:ext cx="507600" cy="430200"/>
          </a:xfrm>
          <a:prstGeom prst="rect">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42" name="Google Shape;342;g27d725db41e_1_76"/>
          <p:cNvSpPr/>
          <p:nvPr/>
        </p:nvSpPr>
        <p:spPr>
          <a:xfrm>
            <a:off x="10436250" y="5904125"/>
            <a:ext cx="322800" cy="430200"/>
          </a:xfrm>
          <a:prstGeom prst="rect">
            <a:avLst/>
          </a:prstGeom>
          <a:solidFill>
            <a:srgbClr val="92D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43" name="Google Shape;343;g27d725db41e_1_76"/>
          <p:cNvSpPr txBox="1"/>
          <p:nvPr/>
        </p:nvSpPr>
        <p:spPr>
          <a:xfrm>
            <a:off x="1925100" y="1561675"/>
            <a:ext cx="10230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Calibri"/>
                <a:ea typeface="Calibri"/>
                <a:cs typeface="Calibri"/>
                <a:sym typeface="Calibri"/>
              </a:rPr>
              <a:t>6 ($287K)</a:t>
            </a:r>
            <a:endParaRPr b="1">
              <a:solidFill>
                <a:schemeClr val="lt1"/>
              </a:solidFill>
              <a:latin typeface="Calibri"/>
              <a:ea typeface="Calibri"/>
              <a:cs typeface="Calibri"/>
              <a:sym typeface="Calibri"/>
            </a:endParaRPr>
          </a:p>
        </p:txBody>
      </p:sp>
      <p:sp>
        <p:nvSpPr>
          <p:cNvPr id="344" name="Google Shape;344;g27d725db41e_1_76"/>
          <p:cNvSpPr txBox="1"/>
          <p:nvPr/>
        </p:nvSpPr>
        <p:spPr>
          <a:xfrm>
            <a:off x="5430300" y="1561675"/>
            <a:ext cx="10230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Calibri"/>
                <a:ea typeface="Calibri"/>
                <a:cs typeface="Calibri"/>
                <a:sym typeface="Calibri"/>
              </a:rPr>
              <a:t>4</a:t>
            </a:r>
            <a:endParaRPr b="1">
              <a:solidFill>
                <a:schemeClr val="lt1"/>
              </a:solidFill>
              <a:latin typeface="Calibri"/>
              <a:ea typeface="Calibri"/>
              <a:cs typeface="Calibri"/>
              <a:sym typeface="Calibri"/>
            </a:endParaRPr>
          </a:p>
          <a:p>
            <a:pPr indent="0" lvl="0" marL="0" rtl="0" algn="ctr">
              <a:spcBef>
                <a:spcPts val="0"/>
              </a:spcBef>
              <a:spcAft>
                <a:spcPts val="0"/>
              </a:spcAft>
              <a:buNone/>
            </a:pPr>
            <a:r>
              <a:t/>
            </a:r>
            <a:endParaRPr b="1">
              <a:solidFill>
                <a:schemeClr val="lt1"/>
              </a:solidFill>
              <a:latin typeface="Calibri"/>
              <a:ea typeface="Calibri"/>
              <a:cs typeface="Calibri"/>
              <a:sym typeface="Calibri"/>
            </a:endParaRPr>
          </a:p>
        </p:txBody>
      </p:sp>
      <p:sp>
        <p:nvSpPr>
          <p:cNvPr id="345" name="Google Shape;345;g27d725db41e_1_76"/>
          <p:cNvSpPr txBox="1"/>
          <p:nvPr/>
        </p:nvSpPr>
        <p:spPr>
          <a:xfrm>
            <a:off x="7792500" y="1561675"/>
            <a:ext cx="10230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Calibri"/>
                <a:ea typeface="Calibri"/>
                <a:cs typeface="Calibri"/>
                <a:sym typeface="Calibri"/>
              </a:rPr>
              <a:t>5</a:t>
            </a:r>
            <a:endParaRPr b="1">
              <a:solidFill>
                <a:schemeClr val="lt1"/>
              </a:solidFill>
              <a:latin typeface="Calibri"/>
              <a:ea typeface="Calibri"/>
              <a:cs typeface="Calibri"/>
              <a:sym typeface="Calibri"/>
            </a:endParaRPr>
          </a:p>
          <a:p>
            <a:pPr indent="0" lvl="0" marL="0" rtl="0" algn="ctr">
              <a:spcBef>
                <a:spcPts val="0"/>
              </a:spcBef>
              <a:spcAft>
                <a:spcPts val="0"/>
              </a:spcAft>
              <a:buNone/>
            </a:pPr>
            <a:r>
              <a:t/>
            </a:r>
            <a:endParaRPr b="1">
              <a:solidFill>
                <a:schemeClr val="lt1"/>
              </a:solidFill>
              <a:latin typeface="Calibri"/>
              <a:ea typeface="Calibri"/>
              <a:cs typeface="Calibri"/>
              <a:sym typeface="Calibri"/>
            </a:endParaRPr>
          </a:p>
        </p:txBody>
      </p:sp>
      <p:sp>
        <p:nvSpPr>
          <p:cNvPr id="346" name="Google Shape;346;g27d725db41e_1_76"/>
          <p:cNvSpPr txBox="1"/>
          <p:nvPr/>
        </p:nvSpPr>
        <p:spPr>
          <a:xfrm>
            <a:off x="9438600" y="1561675"/>
            <a:ext cx="4236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1"/>
                </a:solidFill>
                <a:latin typeface="Calibri"/>
                <a:ea typeface="Calibri"/>
                <a:cs typeface="Calibri"/>
                <a:sym typeface="Calibri"/>
              </a:rPr>
              <a:t>1</a:t>
            </a:r>
            <a:endParaRPr b="1">
              <a:solidFill>
                <a:schemeClr val="dk1"/>
              </a:solidFill>
              <a:latin typeface="Calibri"/>
              <a:ea typeface="Calibri"/>
              <a:cs typeface="Calibri"/>
              <a:sym typeface="Calibri"/>
            </a:endParaRPr>
          </a:p>
          <a:p>
            <a:pPr indent="0" lvl="0" marL="0" rtl="0" algn="ctr">
              <a:spcBef>
                <a:spcPts val="0"/>
              </a:spcBef>
              <a:spcAft>
                <a:spcPts val="0"/>
              </a:spcAft>
              <a:buNone/>
            </a:pPr>
            <a:r>
              <a:t/>
            </a:r>
            <a:endParaRPr b="1">
              <a:solidFill>
                <a:schemeClr val="dk1"/>
              </a:solidFill>
              <a:latin typeface="Calibri"/>
              <a:ea typeface="Calibri"/>
              <a:cs typeface="Calibri"/>
              <a:sym typeface="Calibri"/>
            </a:endParaRPr>
          </a:p>
        </p:txBody>
      </p:sp>
      <p:sp>
        <p:nvSpPr>
          <p:cNvPr id="347" name="Google Shape;347;g27d725db41e_1_76"/>
          <p:cNvSpPr txBox="1"/>
          <p:nvPr/>
        </p:nvSpPr>
        <p:spPr>
          <a:xfrm>
            <a:off x="10124400" y="1409275"/>
            <a:ext cx="4236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Calibri"/>
                <a:ea typeface="Calibri"/>
                <a:cs typeface="Calibri"/>
                <a:sym typeface="Calibri"/>
              </a:rPr>
              <a:t>3</a:t>
            </a:r>
            <a:endParaRPr b="1">
              <a:solidFill>
                <a:schemeClr val="lt1"/>
              </a:solidFill>
              <a:latin typeface="Calibri"/>
              <a:ea typeface="Calibri"/>
              <a:cs typeface="Calibri"/>
              <a:sym typeface="Calibri"/>
            </a:endParaRPr>
          </a:p>
          <a:p>
            <a:pPr indent="0" lvl="0" marL="0" rtl="0" algn="ctr">
              <a:spcBef>
                <a:spcPts val="0"/>
              </a:spcBef>
              <a:spcAft>
                <a:spcPts val="0"/>
              </a:spcAft>
              <a:buNone/>
            </a:pPr>
            <a:r>
              <a:t/>
            </a:r>
            <a:endParaRPr b="1">
              <a:solidFill>
                <a:schemeClr val="lt1"/>
              </a:solidFill>
              <a:latin typeface="Calibri"/>
              <a:ea typeface="Calibri"/>
              <a:cs typeface="Calibri"/>
              <a:sym typeface="Calibri"/>
            </a:endParaRPr>
          </a:p>
        </p:txBody>
      </p:sp>
      <p:sp>
        <p:nvSpPr>
          <p:cNvPr id="348" name="Google Shape;348;g27d725db41e_1_76"/>
          <p:cNvSpPr txBox="1"/>
          <p:nvPr/>
        </p:nvSpPr>
        <p:spPr>
          <a:xfrm>
            <a:off x="10124400" y="2018875"/>
            <a:ext cx="4236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Calibri"/>
                <a:ea typeface="Calibri"/>
                <a:cs typeface="Calibri"/>
                <a:sym typeface="Calibri"/>
              </a:rPr>
              <a:t>2</a:t>
            </a:r>
            <a:endParaRPr b="1">
              <a:solidFill>
                <a:schemeClr val="lt1"/>
              </a:solidFill>
              <a:latin typeface="Calibri"/>
              <a:ea typeface="Calibri"/>
              <a:cs typeface="Calibri"/>
              <a:sym typeface="Calibri"/>
            </a:endParaRPr>
          </a:p>
          <a:p>
            <a:pPr indent="0" lvl="0" marL="0" rtl="0" algn="ctr">
              <a:spcBef>
                <a:spcPts val="0"/>
              </a:spcBef>
              <a:spcAft>
                <a:spcPts val="0"/>
              </a:spcAft>
              <a:buNone/>
            </a:pPr>
            <a:r>
              <a:t/>
            </a:r>
            <a:endParaRPr b="1">
              <a:solidFill>
                <a:schemeClr val="lt1"/>
              </a:solidFill>
              <a:latin typeface="Calibri"/>
              <a:ea typeface="Calibri"/>
              <a:cs typeface="Calibri"/>
              <a:sym typeface="Calibri"/>
            </a:endParaRPr>
          </a:p>
        </p:txBody>
      </p:sp>
      <p:sp>
        <p:nvSpPr>
          <p:cNvPr id="349" name="Google Shape;349;g27d725db41e_1_76"/>
          <p:cNvSpPr txBox="1"/>
          <p:nvPr/>
        </p:nvSpPr>
        <p:spPr>
          <a:xfrm>
            <a:off x="1848900" y="3695275"/>
            <a:ext cx="10230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Calibri"/>
                <a:ea typeface="Calibri"/>
                <a:cs typeface="Calibri"/>
                <a:sym typeface="Calibri"/>
              </a:rPr>
              <a:t>3 (62K)</a:t>
            </a:r>
            <a:endParaRPr b="1">
              <a:solidFill>
                <a:schemeClr val="lt1"/>
              </a:solidFill>
              <a:latin typeface="Calibri"/>
              <a:ea typeface="Calibri"/>
              <a:cs typeface="Calibri"/>
              <a:sym typeface="Calibri"/>
            </a:endParaRPr>
          </a:p>
        </p:txBody>
      </p:sp>
      <p:sp>
        <p:nvSpPr>
          <p:cNvPr id="350" name="Google Shape;350;g27d725db41e_1_76"/>
          <p:cNvSpPr txBox="1"/>
          <p:nvPr/>
        </p:nvSpPr>
        <p:spPr>
          <a:xfrm>
            <a:off x="5735100" y="3695275"/>
            <a:ext cx="10230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Calibri"/>
                <a:ea typeface="Calibri"/>
                <a:cs typeface="Calibri"/>
                <a:sym typeface="Calibri"/>
              </a:rPr>
              <a:t>4</a:t>
            </a:r>
            <a:endParaRPr b="1">
              <a:solidFill>
                <a:schemeClr val="lt1"/>
              </a:solidFill>
              <a:latin typeface="Calibri"/>
              <a:ea typeface="Calibri"/>
              <a:cs typeface="Calibri"/>
              <a:sym typeface="Calibri"/>
            </a:endParaRPr>
          </a:p>
        </p:txBody>
      </p:sp>
      <p:sp>
        <p:nvSpPr>
          <p:cNvPr id="351" name="Google Shape;351;g27d725db41e_1_76"/>
          <p:cNvSpPr txBox="1"/>
          <p:nvPr/>
        </p:nvSpPr>
        <p:spPr>
          <a:xfrm>
            <a:off x="8219400" y="3695275"/>
            <a:ext cx="4236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1"/>
                </a:solidFill>
                <a:latin typeface="Calibri"/>
                <a:ea typeface="Calibri"/>
                <a:cs typeface="Calibri"/>
                <a:sym typeface="Calibri"/>
              </a:rPr>
              <a:t>1</a:t>
            </a:r>
            <a:endParaRPr b="1">
              <a:solidFill>
                <a:schemeClr val="dk1"/>
              </a:solidFill>
              <a:latin typeface="Calibri"/>
              <a:ea typeface="Calibri"/>
              <a:cs typeface="Calibri"/>
              <a:sym typeface="Calibri"/>
            </a:endParaRPr>
          </a:p>
          <a:p>
            <a:pPr indent="0" lvl="0" marL="0" rtl="0" algn="ctr">
              <a:spcBef>
                <a:spcPts val="0"/>
              </a:spcBef>
              <a:spcAft>
                <a:spcPts val="0"/>
              </a:spcAft>
              <a:buNone/>
            </a:pPr>
            <a:r>
              <a:t/>
            </a:r>
            <a:endParaRPr b="1">
              <a:solidFill>
                <a:schemeClr val="dk1"/>
              </a:solidFill>
              <a:latin typeface="Calibri"/>
              <a:ea typeface="Calibri"/>
              <a:cs typeface="Calibri"/>
              <a:sym typeface="Calibri"/>
            </a:endParaRPr>
          </a:p>
        </p:txBody>
      </p:sp>
      <p:sp>
        <p:nvSpPr>
          <p:cNvPr id="352" name="Google Shape;352;g27d725db41e_1_76"/>
          <p:cNvSpPr txBox="1"/>
          <p:nvPr/>
        </p:nvSpPr>
        <p:spPr>
          <a:xfrm>
            <a:off x="9514800" y="3695275"/>
            <a:ext cx="4236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Calibri"/>
                <a:ea typeface="Calibri"/>
                <a:cs typeface="Calibri"/>
                <a:sym typeface="Calibri"/>
              </a:rPr>
              <a:t>2</a:t>
            </a:r>
            <a:endParaRPr b="1">
              <a:solidFill>
                <a:schemeClr val="lt1"/>
              </a:solidFill>
              <a:latin typeface="Calibri"/>
              <a:ea typeface="Calibri"/>
              <a:cs typeface="Calibri"/>
              <a:sym typeface="Calibri"/>
            </a:endParaRPr>
          </a:p>
          <a:p>
            <a:pPr indent="0" lvl="0" marL="0" rtl="0" algn="ctr">
              <a:spcBef>
                <a:spcPts val="0"/>
              </a:spcBef>
              <a:spcAft>
                <a:spcPts val="0"/>
              </a:spcAft>
              <a:buNone/>
            </a:pPr>
            <a:r>
              <a:t/>
            </a:r>
            <a:endParaRPr b="1">
              <a:solidFill>
                <a:schemeClr val="lt1"/>
              </a:solidFill>
              <a:latin typeface="Calibri"/>
              <a:ea typeface="Calibri"/>
              <a:cs typeface="Calibri"/>
              <a:sym typeface="Calibri"/>
            </a:endParaRPr>
          </a:p>
        </p:txBody>
      </p:sp>
      <p:sp>
        <p:nvSpPr>
          <p:cNvPr id="353" name="Google Shape;353;g27d725db41e_1_76"/>
          <p:cNvSpPr txBox="1"/>
          <p:nvPr/>
        </p:nvSpPr>
        <p:spPr>
          <a:xfrm>
            <a:off x="10200600" y="3695275"/>
            <a:ext cx="4236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Calibri"/>
                <a:ea typeface="Calibri"/>
                <a:cs typeface="Calibri"/>
                <a:sym typeface="Calibri"/>
              </a:rPr>
              <a:t>5</a:t>
            </a:r>
            <a:endParaRPr b="1">
              <a:solidFill>
                <a:schemeClr val="lt1"/>
              </a:solidFill>
              <a:latin typeface="Calibri"/>
              <a:ea typeface="Calibri"/>
              <a:cs typeface="Calibri"/>
              <a:sym typeface="Calibri"/>
            </a:endParaRPr>
          </a:p>
          <a:p>
            <a:pPr indent="0" lvl="0" marL="0" rtl="0" algn="ctr">
              <a:spcBef>
                <a:spcPts val="0"/>
              </a:spcBef>
              <a:spcAft>
                <a:spcPts val="0"/>
              </a:spcAft>
              <a:buNone/>
            </a:pPr>
            <a:r>
              <a:t/>
            </a:r>
            <a:endParaRPr b="1">
              <a:solidFill>
                <a:schemeClr val="lt1"/>
              </a:solidFill>
              <a:latin typeface="Calibri"/>
              <a:ea typeface="Calibri"/>
              <a:cs typeface="Calibri"/>
              <a:sym typeface="Calibri"/>
            </a:endParaRPr>
          </a:p>
        </p:txBody>
      </p:sp>
      <p:sp>
        <p:nvSpPr>
          <p:cNvPr id="354" name="Google Shape;354;g27d725db41e_1_76"/>
          <p:cNvSpPr txBox="1"/>
          <p:nvPr/>
        </p:nvSpPr>
        <p:spPr>
          <a:xfrm>
            <a:off x="10200600" y="4152475"/>
            <a:ext cx="4236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Calibri"/>
                <a:ea typeface="Calibri"/>
                <a:cs typeface="Calibri"/>
                <a:sym typeface="Calibri"/>
              </a:rPr>
              <a:t>6</a:t>
            </a:r>
            <a:endParaRPr b="1">
              <a:solidFill>
                <a:schemeClr val="lt1"/>
              </a:solidFill>
              <a:latin typeface="Calibri"/>
              <a:ea typeface="Calibri"/>
              <a:cs typeface="Calibri"/>
              <a:sym typeface="Calibri"/>
            </a:endParaRPr>
          </a:p>
          <a:p>
            <a:pPr indent="0" lvl="0" marL="0" rtl="0" algn="ctr">
              <a:spcBef>
                <a:spcPts val="0"/>
              </a:spcBef>
              <a:spcAft>
                <a:spcPts val="0"/>
              </a:spcAft>
              <a:buNone/>
            </a:pPr>
            <a:r>
              <a:t/>
            </a:r>
            <a:endParaRPr b="1">
              <a:solidFill>
                <a:schemeClr val="lt1"/>
              </a:solidFill>
              <a:latin typeface="Calibri"/>
              <a:ea typeface="Calibri"/>
              <a:cs typeface="Calibri"/>
              <a:sym typeface="Calibri"/>
            </a:endParaRPr>
          </a:p>
        </p:txBody>
      </p:sp>
      <p:sp>
        <p:nvSpPr>
          <p:cNvPr id="355" name="Google Shape;355;g27d725db41e_1_76"/>
          <p:cNvSpPr txBox="1"/>
          <p:nvPr/>
        </p:nvSpPr>
        <p:spPr>
          <a:xfrm>
            <a:off x="1772700" y="5524075"/>
            <a:ext cx="23610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Calibri"/>
                <a:ea typeface="Calibri"/>
                <a:cs typeface="Calibri"/>
                <a:sym typeface="Calibri"/>
              </a:rPr>
              <a:t>CLOSER TWINS ($388K)</a:t>
            </a:r>
            <a:endParaRPr b="1">
              <a:solidFill>
                <a:schemeClr val="lt1"/>
              </a:solidFill>
              <a:latin typeface="Calibri"/>
              <a:ea typeface="Calibri"/>
              <a:cs typeface="Calibri"/>
              <a:sym typeface="Calibri"/>
            </a:endParaRPr>
          </a:p>
        </p:txBody>
      </p:sp>
      <p:sp>
        <p:nvSpPr>
          <p:cNvPr id="356" name="Google Shape;356;g27d725db41e_1_76"/>
          <p:cNvSpPr txBox="1"/>
          <p:nvPr/>
        </p:nvSpPr>
        <p:spPr>
          <a:xfrm>
            <a:off x="7106700" y="5524075"/>
            <a:ext cx="23610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1"/>
                </a:solidFill>
                <a:latin typeface="Calibri"/>
                <a:ea typeface="Calibri"/>
                <a:cs typeface="Calibri"/>
                <a:sym typeface="Calibri"/>
              </a:rPr>
              <a:t>UNFAIR ADVANTAGE</a:t>
            </a:r>
            <a:endParaRPr b="1">
              <a:solidFill>
                <a:schemeClr val="dk1"/>
              </a:solidFill>
              <a:latin typeface="Calibri"/>
              <a:ea typeface="Calibri"/>
              <a:cs typeface="Calibri"/>
              <a:sym typeface="Calibri"/>
            </a:endParaRPr>
          </a:p>
        </p:txBody>
      </p:sp>
      <p:sp>
        <p:nvSpPr>
          <p:cNvPr id="357" name="Google Shape;357;g27d725db41e_1_76"/>
          <p:cNvSpPr txBox="1"/>
          <p:nvPr/>
        </p:nvSpPr>
        <p:spPr>
          <a:xfrm>
            <a:off x="10161725" y="5295475"/>
            <a:ext cx="4236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Calibri"/>
                <a:ea typeface="Calibri"/>
                <a:cs typeface="Calibri"/>
                <a:sym typeface="Calibri"/>
              </a:rPr>
              <a:t>CF</a:t>
            </a:r>
            <a:endParaRPr b="1">
              <a:solidFill>
                <a:schemeClr val="lt1"/>
              </a:solidFill>
              <a:latin typeface="Calibri"/>
              <a:ea typeface="Calibri"/>
              <a:cs typeface="Calibri"/>
              <a:sym typeface="Calibri"/>
            </a:endParaRPr>
          </a:p>
        </p:txBody>
      </p:sp>
      <p:sp>
        <p:nvSpPr>
          <p:cNvPr id="358" name="Google Shape;358;g27d725db41e_1_76"/>
          <p:cNvSpPr txBox="1"/>
          <p:nvPr/>
        </p:nvSpPr>
        <p:spPr>
          <a:xfrm>
            <a:off x="9849125" y="5905075"/>
            <a:ext cx="6228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Calibri"/>
                <a:ea typeface="Calibri"/>
                <a:cs typeface="Calibri"/>
                <a:sym typeface="Calibri"/>
              </a:rPr>
              <a:t>SEM</a:t>
            </a:r>
            <a:endParaRPr b="1">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g27d16d97faf_2_78"/>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365" name="Google Shape;365;g27d16d97faf_2_78"/>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pic>
        <p:nvPicPr>
          <p:cNvPr id="366" name="Google Shape;366;g27d16d97faf_2_78"/>
          <p:cNvPicPr preferRelativeResize="0"/>
          <p:nvPr/>
        </p:nvPicPr>
        <p:blipFill>
          <a:blip r:embed="rId5">
            <a:alphaModFix/>
          </a:blip>
          <a:stretch>
            <a:fillRect/>
          </a:stretch>
        </p:blipFill>
        <p:spPr>
          <a:xfrm>
            <a:off x="152400" y="984325"/>
            <a:ext cx="6282149" cy="3562050"/>
          </a:xfrm>
          <a:prstGeom prst="rect">
            <a:avLst/>
          </a:prstGeom>
          <a:noFill/>
          <a:ln>
            <a:noFill/>
          </a:ln>
        </p:spPr>
      </p:pic>
      <p:pic>
        <p:nvPicPr>
          <p:cNvPr id="367" name="Google Shape;367;g27d16d97faf_2_78"/>
          <p:cNvPicPr preferRelativeResize="0"/>
          <p:nvPr/>
        </p:nvPicPr>
        <p:blipFill>
          <a:blip r:embed="rId6">
            <a:alphaModFix/>
          </a:blip>
          <a:stretch>
            <a:fillRect/>
          </a:stretch>
        </p:blipFill>
        <p:spPr>
          <a:xfrm>
            <a:off x="5874734" y="984325"/>
            <a:ext cx="6173917" cy="3456124"/>
          </a:xfrm>
          <a:prstGeom prst="rect">
            <a:avLst/>
          </a:prstGeom>
          <a:noFill/>
          <a:ln>
            <a:noFill/>
          </a:ln>
        </p:spPr>
      </p:pic>
      <p:sp>
        <p:nvSpPr>
          <p:cNvPr id="368" name="Google Shape;368;g27d16d97faf_2_78"/>
          <p:cNvSpPr txBox="1"/>
          <p:nvPr/>
        </p:nvSpPr>
        <p:spPr>
          <a:xfrm>
            <a:off x="4709650" y="1872925"/>
            <a:ext cx="1220400" cy="1662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Quattrocento Sans"/>
              <a:ea typeface="Quattrocento Sans"/>
              <a:cs typeface="Quattrocento Sans"/>
              <a:sym typeface="Quattrocento Sans"/>
            </a:endParaRPr>
          </a:p>
        </p:txBody>
      </p:sp>
      <p:sp>
        <p:nvSpPr>
          <p:cNvPr id="369" name="Google Shape;369;g27d16d97faf_2_78"/>
          <p:cNvSpPr txBox="1"/>
          <p:nvPr/>
        </p:nvSpPr>
        <p:spPr>
          <a:xfrm>
            <a:off x="184925" y="4829150"/>
            <a:ext cx="2595900" cy="826500"/>
          </a:xfrm>
          <a:prstGeom prst="rect">
            <a:avLst/>
          </a:prstGeom>
          <a:solidFill>
            <a:srgbClr val="FEE5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SEM produces 5,100 completions for audience 6 for less than $2 each</a:t>
            </a:r>
            <a:endParaRPr b="1" sz="1600">
              <a:latin typeface="Calibri"/>
              <a:ea typeface="Calibri"/>
              <a:cs typeface="Calibri"/>
              <a:sym typeface="Calibri"/>
            </a:endParaRPr>
          </a:p>
        </p:txBody>
      </p:sp>
      <p:sp>
        <p:nvSpPr>
          <p:cNvPr id="370" name="Google Shape;370;g27d16d97faf_2_78"/>
          <p:cNvSpPr txBox="1"/>
          <p:nvPr/>
        </p:nvSpPr>
        <p:spPr>
          <a:xfrm>
            <a:off x="2938950" y="4781450"/>
            <a:ext cx="2738100" cy="1083300"/>
          </a:xfrm>
          <a:prstGeom prst="rect">
            <a:avLst/>
          </a:prstGeom>
          <a:solidFill>
            <a:srgbClr val="FEE5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Cost of Closer Twins campaign for audience 6 is $249,833 and only produces ~100 completions</a:t>
            </a:r>
            <a:endParaRPr b="1" sz="1600">
              <a:latin typeface="Calibri"/>
              <a:ea typeface="Calibri"/>
              <a:cs typeface="Calibri"/>
              <a:sym typeface="Calibri"/>
            </a:endParaRPr>
          </a:p>
        </p:txBody>
      </p:sp>
      <p:sp>
        <p:nvSpPr>
          <p:cNvPr id="371" name="Google Shape;371;g27d16d97faf_2_78"/>
          <p:cNvSpPr txBox="1"/>
          <p:nvPr/>
        </p:nvSpPr>
        <p:spPr>
          <a:xfrm>
            <a:off x="5910750" y="4781450"/>
            <a:ext cx="2840100" cy="932400"/>
          </a:xfrm>
          <a:prstGeom prst="rect">
            <a:avLst/>
          </a:prstGeom>
          <a:solidFill>
            <a:srgbClr val="FEE5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Cost of Competitive Opportunity campaign for audience 6 is $3,261</a:t>
            </a:r>
            <a:endParaRPr b="1" sz="1600">
              <a:latin typeface="Calibri"/>
              <a:ea typeface="Calibri"/>
              <a:cs typeface="Calibri"/>
              <a:sym typeface="Calibri"/>
            </a:endParaRPr>
          </a:p>
        </p:txBody>
      </p:sp>
      <p:sp>
        <p:nvSpPr>
          <p:cNvPr id="372" name="Google Shape;372;g27d16d97faf_2_78"/>
          <p:cNvSpPr txBox="1"/>
          <p:nvPr/>
        </p:nvSpPr>
        <p:spPr>
          <a:xfrm>
            <a:off x="9072950" y="4723250"/>
            <a:ext cx="2975700" cy="932400"/>
          </a:xfrm>
          <a:prstGeom prst="rect">
            <a:avLst/>
          </a:prstGeom>
          <a:solidFill>
            <a:srgbClr val="FEE5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Audience 5 has completed better than audience 4 even though it was less funded</a:t>
            </a:r>
            <a:endParaRPr b="1" sz="1600">
              <a:latin typeface="Calibri"/>
              <a:ea typeface="Calibri"/>
              <a:cs typeface="Calibri"/>
              <a:sym typeface="Calibri"/>
            </a:endParaRPr>
          </a:p>
        </p:txBody>
      </p:sp>
      <p:sp>
        <p:nvSpPr>
          <p:cNvPr id="373" name="Google Shape;373;g27d16d97faf_2_78"/>
          <p:cNvSpPr txBox="1"/>
          <p:nvPr>
            <p:ph type="title"/>
          </p:nvPr>
        </p:nvSpPr>
        <p:spPr>
          <a:xfrm>
            <a:off x="184925" y="53425"/>
            <a:ext cx="10045200" cy="702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000">
                <a:latin typeface="Calibri"/>
                <a:ea typeface="Calibri"/>
                <a:cs typeface="Calibri"/>
                <a:sym typeface="Calibri"/>
              </a:rPr>
              <a:t>Current strategy</a:t>
            </a:r>
            <a:endParaRPr b="1" sz="20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
          <p:cNvSpPr/>
          <p:nvPr/>
        </p:nvSpPr>
        <p:spPr>
          <a:xfrm>
            <a:off x="8025776" y="3540690"/>
            <a:ext cx="3753000" cy="1152900"/>
          </a:xfrm>
          <a:prstGeom prst="rect">
            <a:avLst/>
          </a:prstGeom>
          <a:solidFill>
            <a:srgbClr val="FEE599"/>
          </a:soli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Calibri"/>
                <a:ea typeface="Calibri"/>
                <a:cs typeface="Calibri"/>
                <a:sym typeface="Calibri"/>
              </a:rPr>
              <a:t>Objective 3:</a:t>
            </a:r>
            <a:r>
              <a:rPr b="0" i="0" lang="en-GB"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GB" u="none" cap="none" strike="noStrike">
                <a:solidFill>
                  <a:schemeClr val="dk1"/>
                </a:solidFill>
                <a:latin typeface="Calibri"/>
                <a:ea typeface="Calibri"/>
                <a:cs typeface="Calibri"/>
                <a:sym typeface="Calibri"/>
              </a:rPr>
              <a:t>Reach a broader audience and to encourage new broker signups </a:t>
            </a:r>
            <a:endParaRPr b="0" i="0" u="none" cap="none" strike="noStrike">
              <a:solidFill>
                <a:schemeClr val="dk1"/>
              </a:solidFill>
              <a:latin typeface="Calibri"/>
              <a:ea typeface="Calibri"/>
              <a:cs typeface="Calibri"/>
              <a:sym typeface="Calibri"/>
            </a:endParaRPr>
          </a:p>
        </p:txBody>
      </p:sp>
      <p:sp>
        <p:nvSpPr>
          <p:cNvPr id="151" name="Google Shape;151;p2"/>
          <p:cNvSpPr/>
          <p:nvPr/>
        </p:nvSpPr>
        <p:spPr>
          <a:xfrm>
            <a:off x="4206250" y="3531196"/>
            <a:ext cx="3753000" cy="1152900"/>
          </a:xfrm>
          <a:prstGeom prst="rect">
            <a:avLst/>
          </a:prstGeom>
          <a:solidFill>
            <a:srgbClr val="FFD966"/>
          </a:soli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Calibri"/>
                <a:ea typeface="Calibri"/>
                <a:cs typeface="Calibri"/>
                <a:sym typeface="Calibri"/>
              </a:rPr>
              <a:t>Objective 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GB" u="none" cap="none" strike="noStrike">
                <a:solidFill>
                  <a:schemeClr val="dk1"/>
                </a:solidFill>
                <a:latin typeface="Calibri"/>
                <a:ea typeface="Calibri"/>
                <a:cs typeface="Calibri"/>
                <a:sym typeface="Calibri"/>
              </a:rPr>
              <a:t>Increase engagement with newly registered and prospective brokers </a:t>
            </a:r>
            <a:endParaRPr b="0" i="0" u="none" cap="none" strike="noStrike">
              <a:solidFill>
                <a:schemeClr val="dk1"/>
              </a:solidFill>
              <a:latin typeface="Calibri"/>
              <a:ea typeface="Calibri"/>
              <a:cs typeface="Calibri"/>
              <a:sym typeface="Calibri"/>
            </a:endParaRPr>
          </a:p>
        </p:txBody>
      </p:sp>
      <p:sp>
        <p:nvSpPr>
          <p:cNvPr id="152" name="Google Shape;152;p2"/>
          <p:cNvSpPr txBox="1"/>
          <p:nvPr>
            <p:ph type="title"/>
          </p:nvPr>
        </p:nvSpPr>
        <p:spPr>
          <a:xfrm>
            <a:off x="425902" y="241300"/>
            <a:ext cx="10515600" cy="6255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200"/>
              <a:buFont typeface="Calibri"/>
              <a:buNone/>
            </a:pPr>
            <a:r>
              <a:rPr lang="en-GB" sz="3200">
                <a:latin typeface="Calibri"/>
                <a:ea typeface="Calibri"/>
                <a:cs typeface="Calibri"/>
                <a:sym typeface="Calibri"/>
              </a:rPr>
              <a:t>Background</a:t>
            </a:r>
            <a:endParaRPr/>
          </a:p>
        </p:txBody>
      </p:sp>
      <p:sp>
        <p:nvSpPr>
          <p:cNvPr id="153" name="Google Shape;153;p2"/>
          <p:cNvSpPr/>
          <p:nvPr/>
        </p:nvSpPr>
        <p:spPr>
          <a:xfrm>
            <a:off x="386725" y="3521701"/>
            <a:ext cx="3753000" cy="1152900"/>
          </a:xfrm>
          <a:prstGeom prst="rect">
            <a:avLst/>
          </a:prstGeom>
          <a:solidFill>
            <a:srgbClr val="BF9000"/>
          </a:soli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Calibri"/>
                <a:ea typeface="Calibri"/>
                <a:cs typeface="Calibri"/>
                <a:sym typeface="Calibri"/>
              </a:rPr>
              <a:t>Objective 1: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GB" u="none" cap="none" strike="noStrike">
                <a:solidFill>
                  <a:schemeClr val="dk1"/>
                </a:solidFill>
                <a:latin typeface="Calibri"/>
                <a:ea typeface="Calibri"/>
                <a:cs typeface="Calibri"/>
                <a:sym typeface="Calibri"/>
              </a:rPr>
              <a:t>Secure new business with brokers who are registered on the CW portal but who are currently not trading</a:t>
            </a:r>
            <a:endParaRPr b="0" i="0" u="none" cap="none" strike="noStrike">
              <a:solidFill>
                <a:schemeClr val="dk1"/>
              </a:solidFill>
              <a:latin typeface="Calibri"/>
              <a:ea typeface="Calibri"/>
              <a:cs typeface="Calibri"/>
              <a:sym typeface="Calibri"/>
            </a:endParaRPr>
          </a:p>
        </p:txBody>
      </p:sp>
      <p:sp>
        <p:nvSpPr>
          <p:cNvPr id="154" name="Google Shape;154;p2"/>
          <p:cNvSpPr/>
          <p:nvPr/>
        </p:nvSpPr>
        <p:spPr>
          <a:xfrm>
            <a:off x="6143174" y="1311901"/>
            <a:ext cx="5636100" cy="1782000"/>
          </a:xfrm>
          <a:prstGeom prst="rect">
            <a:avLst/>
          </a:prstGeom>
          <a:solidFill>
            <a:srgbClr val="BF9000"/>
          </a:soli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1" sz="2000">
              <a:solidFill>
                <a:srgbClr val="FFFFFF"/>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600"/>
              <a:buFont typeface="Arial"/>
              <a:buNone/>
            </a:pPr>
            <a:r>
              <a:rPr b="1" lang="en-GB" sz="2000">
                <a:solidFill>
                  <a:srgbClr val="FFFFFF"/>
                </a:solidFill>
                <a:latin typeface="Quattrocento Sans"/>
                <a:ea typeface="Quattrocento Sans"/>
                <a:cs typeface="Quattrocento Sans"/>
                <a:sym typeface="Quattrocento Sans"/>
              </a:rPr>
              <a:t>Business Context</a:t>
            </a:r>
            <a:endParaRPr b="1" sz="2000">
              <a:solidFill>
                <a:srgbClr val="FFFFFF"/>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600"/>
              <a:buFont typeface="Arial"/>
              <a:buNone/>
            </a:pPr>
            <a:r>
              <a:t/>
            </a:r>
            <a:endParaRPr b="1" sz="800">
              <a:solidFill>
                <a:srgbClr val="FFFFFF"/>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600"/>
              <a:buFont typeface="Arial"/>
              <a:buNone/>
            </a:pPr>
            <a:r>
              <a:rPr lang="en-GB">
                <a:solidFill>
                  <a:schemeClr val="dk1"/>
                </a:solidFill>
                <a:latin typeface="Calibri"/>
                <a:ea typeface="Calibri"/>
                <a:cs typeface="Calibri"/>
                <a:sym typeface="Calibri"/>
              </a:rPr>
              <a:t>Change Wholesale (CW) has become the USA’s #1 non-QM lender, and is aiming to increase their financing of underbanked borrowers, through being on the panel for available mortgages across a broader </a:t>
            </a:r>
            <a:r>
              <a:rPr lang="en-GB">
                <a:solidFill>
                  <a:schemeClr val="dk1"/>
                </a:solidFill>
                <a:latin typeface="Calibri"/>
                <a:ea typeface="Calibri"/>
                <a:cs typeface="Calibri"/>
                <a:sym typeface="Calibri"/>
              </a:rPr>
              <a:t>broker</a:t>
            </a:r>
            <a:r>
              <a:rPr lang="en-GB">
                <a:solidFill>
                  <a:schemeClr val="dk1"/>
                </a:solidFill>
                <a:latin typeface="Calibri"/>
                <a:ea typeface="Calibri"/>
                <a:cs typeface="Calibri"/>
                <a:sym typeface="Calibri"/>
              </a:rPr>
              <a:t> audience.</a:t>
            </a:r>
            <a:endParaRPr>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t/>
            </a:r>
            <a:endParaRPr>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t/>
            </a:r>
            <a:endParaRPr sz="1600">
              <a:solidFill>
                <a:schemeClr val="dk1"/>
              </a:solidFill>
              <a:latin typeface="Calibri"/>
              <a:ea typeface="Calibri"/>
              <a:cs typeface="Calibri"/>
              <a:sym typeface="Calibri"/>
            </a:endParaRPr>
          </a:p>
        </p:txBody>
      </p:sp>
      <p:sp>
        <p:nvSpPr>
          <p:cNvPr id="155" name="Google Shape;155;p2"/>
          <p:cNvSpPr/>
          <p:nvPr/>
        </p:nvSpPr>
        <p:spPr>
          <a:xfrm>
            <a:off x="1920225" y="5167897"/>
            <a:ext cx="9847800" cy="500700"/>
          </a:xfrm>
          <a:prstGeom prst="rect">
            <a:avLst/>
          </a:prstGeom>
          <a:solidFill>
            <a:schemeClr val="lt1"/>
          </a:solidFill>
          <a:ln cap="flat" cmpd="sng" w="38100">
            <a:solidFill>
              <a:srgbClr val="7F6000"/>
            </a:solidFill>
            <a:prstDash val="solid"/>
            <a:miter lim="800000"/>
            <a:headEnd len="sm" w="sm" type="none"/>
            <a:tailEnd len="sm" w="sm" type="none"/>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GB">
                <a:solidFill>
                  <a:schemeClr val="dk1"/>
                </a:solidFill>
                <a:latin typeface="Calibri"/>
                <a:ea typeface="Calibri"/>
                <a:cs typeface="Calibri"/>
                <a:sym typeface="Calibri"/>
              </a:rPr>
              <a:t>Where</a:t>
            </a:r>
            <a:r>
              <a:rPr b="0" i="0" lang="en-GB" u="none" cap="none" strike="noStrike">
                <a:solidFill>
                  <a:schemeClr val="dk1"/>
                </a:solidFill>
                <a:latin typeface="Calibri"/>
                <a:ea typeface="Calibri"/>
                <a:cs typeface="Calibri"/>
                <a:sym typeface="Calibri"/>
              </a:rPr>
              <a:t> CW spend its digital media budget and how can they more effectively use paid media to reach the 3 target group?</a:t>
            </a:r>
            <a:endParaRPr b="0" i="0" u="none" cap="none" strike="noStrike">
              <a:solidFill>
                <a:schemeClr val="dk1"/>
              </a:solidFill>
              <a:latin typeface="Calibri"/>
              <a:ea typeface="Calibri"/>
              <a:cs typeface="Calibri"/>
              <a:sym typeface="Calibri"/>
            </a:endParaRPr>
          </a:p>
        </p:txBody>
      </p:sp>
      <p:sp>
        <p:nvSpPr>
          <p:cNvPr id="156" name="Google Shape;156;p2"/>
          <p:cNvSpPr/>
          <p:nvPr/>
        </p:nvSpPr>
        <p:spPr>
          <a:xfrm>
            <a:off x="1920225" y="6005724"/>
            <a:ext cx="9847800" cy="500700"/>
          </a:xfrm>
          <a:prstGeom prst="rect">
            <a:avLst/>
          </a:prstGeom>
          <a:solidFill>
            <a:schemeClr val="lt1"/>
          </a:solidFill>
          <a:ln cap="flat" cmpd="sng" w="38100">
            <a:solidFill>
              <a:srgbClr val="7F6000"/>
            </a:solidFill>
            <a:prstDash val="solid"/>
            <a:miter lim="800000"/>
            <a:headEnd len="sm" w="sm" type="none"/>
            <a:tailEnd len="sm" w="sm" type="none"/>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GB" u="none" cap="none" strike="noStrike">
                <a:solidFill>
                  <a:schemeClr val="dk1"/>
                </a:solidFill>
                <a:latin typeface="Calibri"/>
                <a:ea typeface="Calibri"/>
                <a:cs typeface="Calibri"/>
                <a:sym typeface="Calibri"/>
              </a:rPr>
              <a:t>Which campaign elements will help CW reach business objectives and what influence does location, size focus of brokers play?</a:t>
            </a:r>
            <a:endParaRPr b="0" i="0" u="none" cap="none" strike="noStrike">
              <a:solidFill>
                <a:schemeClr val="dk1"/>
              </a:solidFill>
              <a:latin typeface="Calibri"/>
              <a:ea typeface="Calibri"/>
              <a:cs typeface="Calibri"/>
              <a:sym typeface="Calibri"/>
            </a:endParaRPr>
          </a:p>
        </p:txBody>
      </p:sp>
      <p:sp>
        <p:nvSpPr>
          <p:cNvPr id="157" name="Google Shape;157;p2"/>
          <p:cNvSpPr/>
          <p:nvPr/>
        </p:nvSpPr>
        <p:spPr>
          <a:xfrm>
            <a:off x="382025" y="5167897"/>
            <a:ext cx="1393500" cy="500700"/>
          </a:xfrm>
          <a:prstGeom prst="rect">
            <a:avLst/>
          </a:prstGeom>
          <a:solidFill>
            <a:srgbClr val="BF9000"/>
          </a:solidFill>
          <a:ln cap="flat" cmpd="sng" w="38100">
            <a:solidFill>
              <a:srgbClr val="7F6000"/>
            </a:solidFill>
            <a:prstDash val="solid"/>
            <a:miter lim="800000"/>
            <a:headEnd len="sm" w="sm" type="none"/>
            <a:tailEnd len="sm" w="sm" type="none"/>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0" i="0" lang="en-GB" sz="4200" u="none" cap="none" strike="noStrike">
                <a:solidFill>
                  <a:schemeClr val="dk1"/>
                </a:solidFill>
                <a:latin typeface="Calibri"/>
                <a:ea typeface="Calibri"/>
                <a:cs typeface="Calibri"/>
                <a:sym typeface="Calibri"/>
              </a:rPr>
              <a:t>Q1.</a:t>
            </a:r>
            <a:endParaRPr b="0" i="0" sz="3400" u="none" cap="none" strike="noStrike">
              <a:solidFill>
                <a:schemeClr val="dk1"/>
              </a:solidFill>
              <a:latin typeface="Calibri"/>
              <a:ea typeface="Calibri"/>
              <a:cs typeface="Calibri"/>
              <a:sym typeface="Calibri"/>
            </a:endParaRPr>
          </a:p>
        </p:txBody>
      </p:sp>
      <p:sp>
        <p:nvSpPr>
          <p:cNvPr id="158" name="Google Shape;158;p2"/>
          <p:cNvSpPr/>
          <p:nvPr/>
        </p:nvSpPr>
        <p:spPr>
          <a:xfrm>
            <a:off x="382025" y="6005723"/>
            <a:ext cx="1393500" cy="500700"/>
          </a:xfrm>
          <a:prstGeom prst="rect">
            <a:avLst/>
          </a:prstGeom>
          <a:solidFill>
            <a:srgbClr val="BF9000"/>
          </a:solidFill>
          <a:ln cap="flat" cmpd="sng" w="38100">
            <a:solidFill>
              <a:srgbClr val="7F6000"/>
            </a:solidFill>
            <a:prstDash val="solid"/>
            <a:miter lim="800000"/>
            <a:headEnd len="sm" w="sm" type="none"/>
            <a:tailEnd len="sm" w="sm" type="none"/>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0" i="0" lang="en-GB" sz="4200" u="none" cap="none" strike="noStrike">
                <a:solidFill>
                  <a:schemeClr val="dk1"/>
                </a:solidFill>
                <a:latin typeface="Calibri"/>
                <a:ea typeface="Calibri"/>
                <a:cs typeface="Calibri"/>
                <a:sym typeface="Calibri"/>
              </a:rPr>
              <a:t>Q2.</a:t>
            </a:r>
            <a:endParaRPr b="0" i="0" sz="3400" u="none" cap="none" strike="noStrike">
              <a:solidFill>
                <a:schemeClr val="dk1"/>
              </a:solidFill>
              <a:latin typeface="Calibri"/>
              <a:ea typeface="Calibri"/>
              <a:cs typeface="Calibri"/>
              <a:sym typeface="Calibri"/>
            </a:endParaRPr>
          </a:p>
        </p:txBody>
      </p:sp>
      <p:sp>
        <p:nvSpPr>
          <p:cNvPr id="159" name="Google Shape;159;p2"/>
          <p:cNvSpPr/>
          <p:nvPr/>
        </p:nvSpPr>
        <p:spPr>
          <a:xfrm>
            <a:off x="425900" y="1311901"/>
            <a:ext cx="5636100" cy="1782000"/>
          </a:xfrm>
          <a:prstGeom prst="rect">
            <a:avLst/>
          </a:prstGeom>
          <a:solidFill>
            <a:srgbClr val="BF9000"/>
          </a:soli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FFFFFF"/>
                </a:solidFill>
                <a:latin typeface="Quattrocento Sans"/>
                <a:ea typeface="Quattrocento Sans"/>
                <a:cs typeface="Quattrocento Sans"/>
                <a:sym typeface="Quattrocento Sans"/>
              </a:rPr>
              <a:t>Market Context</a:t>
            </a:r>
            <a:endParaRPr b="1" i="0" sz="2000" u="none" cap="none" strike="noStrike">
              <a:solidFill>
                <a:srgbClr val="FFFFFF"/>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2000"/>
              <a:buFont typeface="Arial"/>
              <a:buNone/>
            </a:pPr>
            <a:r>
              <a:t/>
            </a:r>
            <a:endParaRPr b="1" sz="800">
              <a:solidFill>
                <a:srgbClr val="FFFFFF"/>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2000"/>
              <a:buFont typeface="Arial"/>
              <a:buNone/>
            </a:pPr>
            <a:r>
              <a:rPr lang="en-GB">
                <a:solidFill>
                  <a:schemeClr val="dk1"/>
                </a:solidFill>
                <a:latin typeface="Calibri"/>
                <a:ea typeface="Calibri"/>
                <a:cs typeface="Calibri"/>
                <a:sym typeface="Calibri"/>
              </a:rPr>
              <a:t>P</a:t>
            </a:r>
            <a:r>
              <a:rPr lang="en-GB">
                <a:solidFill>
                  <a:schemeClr val="dk1"/>
                </a:solidFill>
                <a:latin typeface="Calibri"/>
                <a:ea typeface="Calibri"/>
                <a:cs typeface="Calibri"/>
                <a:sym typeface="Calibri"/>
              </a:rPr>
              <a:t>ost-pandemic, n</a:t>
            </a:r>
            <a:r>
              <a:rPr lang="en-GB">
                <a:solidFill>
                  <a:schemeClr val="dk1"/>
                </a:solidFill>
                <a:latin typeface="Calibri"/>
                <a:ea typeface="Calibri"/>
                <a:cs typeface="Calibri"/>
                <a:sym typeface="Calibri"/>
              </a:rPr>
              <a:t>on-qualified mortgages (non-QM)  are recovering their share of the USA market, with Government increasing their focus on developing affordable products for consumers.</a:t>
            </a:r>
            <a:endParaRPr>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lang="en-GB">
                <a:solidFill>
                  <a:schemeClr val="dk1"/>
                </a:solidFill>
                <a:latin typeface="Calibri"/>
                <a:ea typeface="Calibri"/>
                <a:cs typeface="Calibri"/>
                <a:sym typeface="Calibri"/>
              </a:rPr>
              <a:t>It is expected mortgage brokers will play an increasingly important role in securing loans for US consumers.</a:t>
            </a:r>
            <a:endParaRPr>
              <a:solidFill>
                <a:schemeClr val="dk1"/>
              </a:solidFill>
              <a:latin typeface="Calibri"/>
              <a:ea typeface="Calibri"/>
              <a:cs typeface="Calibri"/>
              <a:sym typeface="Calibri"/>
            </a:endParaRPr>
          </a:p>
        </p:txBody>
      </p:sp>
      <p:pic>
        <p:nvPicPr>
          <p:cNvPr id="160" name="Google Shape;160;p2"/>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161" name="Google Shape;161;p2"/>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g27d16d97faf_2_26"/>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380" name="Google Shape;380;g27d16d97faf_2_26"/>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
        <p:nvSpPr>
          <p:cNvPr id="381" name="Google Shape;381;g27d16d97faf_2_26"/>
          <p:cNvSpPr txBox="1"/>
          <p:nvPr/>
        </p:nvSpPr>
        <p:spPr>
          <a:xfrm>
            <a:off x="455325" y="5051350"/>
            <a:ext cx="3208200" cy="651000"/>
          </a:xfrm>
          <a:prstGeom prst="rect">
            <a:avLst/>
          </a:prstGeom>
          <a:solidFill>
            <a:srgbClr val="FEE5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SEM costs less than $2 per completion</a:t>
            </a:r>
            <a:endParaRPr b="1" sz="1600">
              <a:latin typeface="Calibri"/>
              <a:ea typeface="Calibri"/>
              <a:cs typeface="Calibri"/>
              <a:sym typeface="Calibri"/>
            </a:endParaRPr>
          </a:p>
        </p:txBody>
      </p:sp>
      <p:pic>
        <p:nvPicPr>
          <p:cNvPr id="382" name="Google Shape;382;g27d16d97faf_2_26"/>
          <p:cNvPicPr preferRelativeResize="0"/>
          <p:nvPr/>
        </p:nvPicPr>
        <p:blipFill>
          <a:blip r:embed="rId5">
            <a:alphaModFix/>
          </a:blip>
          <a:stretch>
            <a:fillRect/>
          </a:stretch>
        </p:blipFill>
        <p:spPr>
          <a:xfrm>
            <a:off x="152400" y="1136725"/>
            <a:ext cx="6010201" cy="3351950"/>
          </a:xfrm>
          <a:prstGeom prst="rect">
            <a:avLst/>
          </a:prstGeom>
          <a:noFill/>
          <a:ln>
            <a:noFill/>
          </a:ln>
        </p:spPr>
      </p:pic>
      <p:sp>
        <p:nvSpPr>
          <p:cNvPr id="383" name="Google Shape;383;g27d16d97faf_2_26"/>
          <p:cNvSpPr txBox="1"/>
          <p:nvPr/>
        </p:nvSpPr>
        <p:spPr>
          <a:xfrm>
            <a:off x="4058700" y="5017150"/>
            <a:ext cx="3208200" cy="719400"/>
          </a:xfrm>
          <a:prstGeom prst="rect">
            <a:avLst/>
          </a:prstGeom>
          <a:solidFill>
            <a:srgbClr val="FEE5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Competitive opportunity costs ~$400 per completion</a:t>
            </a:r>
            <a:endParaRPr b="1" sz="1600">
              <a:latin typeface="Calibri"/>
              <a:ea typeface="Calibri"/>
              <a:cs typeface="Calibri"/>
              <a:sym typeface="Calibri"/>
            </a:endParaRPr>
          </a:p>
        </p:txBody>
      </p:sp>
      <p:sp>
        <p:nvSpPr>
          <p:cNvPr id="384" name="Google Shape;384;g27d16d97faf_2_26"/>
          <p:cNvSpPr txBox="1"/>
          <p:nvPr/>
        </p:nvSpPr>
        <p:spPr>
          <a:xfrm>
            <a:off x="7640100" y="5017150"/>
            <a:ext cx="3208200" cy="719400"/>
          </a:xfrm>
          <a:prstGeom prst="rect">
            <a:avLst/>
          </a:prstGeom>
          <a:solidFill>
            <a:srgbClr val="FEE5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Note: numerous missing values in CTR score</a:t>
            </a:r>
            <a:endParaRPr b="1" sz="1600">
              <a:latin typeface="Calibri"/>
              <a:ea typeface="Calibri"/>
              <a:cs typeface="Calibri"/>
              <a:sym typeface="Calibri"/>
            </a:endParaRPr>
          </a:p>
        </p:txBody>
      </p:sp>
      <p:pic>
        <p:nvPicPr>
          <p:cNvPr id="385" name="Google Shape;385;g27d16d97faf_2_26"/>
          <p:cNvPicPr preferRelativeResize="0"/>
          <p:nvPr/>
        </p:nvPicPr>
        <p:blipFill>
          <a:blip r:embed="rId6">
            <a:alphaModFix/>
          </a:blip>
          <a:stretch>
            <a:fillRect/>
          </a:stretch>
        </p:blipFill>
        <p:spPr>
          <a:xfrm>
            <a:off x="6162601" y="1212925"/>
            <a:ext cx="5724598" cy="317838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g27d00172f03_3_14"/>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392" name="Google Shape;392;g27d00172f03_3_14"/>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
        <p:nvSpPr>
          <p:cNvPr id="393" name="Google Shape;393;g27d00172f03_3_14"/>
          <p:cNvSpPr txBox="1"/>
          <p:nvPr/>
        </p:nvSpPr>
        <p:spPr>
          <a:xfrm>
            <a:off x="912525" y="4975150"/>
            <a:ext cx="3208200" cy="651000"/>
          </a:xfrm>
          <a:prstGeom prst="rect">
            <a:avLst/>
          </a:prstGeom>
          <a:solidFill>
            <a:srgbClr val="FEE5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There is no reach information for SEM</a:t>
            </a:r>
            <a:endParaRPr b="1" sz="1600">
              <a:latin typeface="Calibri"/>
              <a:ea typeface="Calibri"/>
              <a:cs typeface="Calibri"/>
              <a:sym typeface="Calibri"/>
            </a:endParaRPr>
          </a:p>
        </p:txBody>
      </p:sp>
      <p:pic>
        <p:nvPicPr>
          <p:cNvPr id="394" name="Google Shape;394;g27d00172f03_3_14"/>
          <p:cNvPicPr preferRelativeResize="0"/>
          <p:nvPr/>
        </p:nvPicPr>
        <p:blipFill>
          <a:blip r:embed="rId5">
            <a:alphaModFix/>
          </a:blip>
          <a:stretch>
            <a:fillRect/>
          </a:stretch>
        </p:blipFill>
        <p:spPr>
          <a:xfrm>
            <a:off x="152400" y="1360200"/>
            <a:ext cx="6008001" cy="3352150"/>
          </a:xfrm>
          <a:prstGeom prst="rect">
            <a:avLst/>
          </a:prstGeom>
          <a:noFill/>
          <a:ln>
            <a:noFill/>
          </a:ln>
        </p:spPr>
      </p:pic>
      <p:pic>
        <p:nvPicPr>
          <p:cNvPr id="395" name="Google Shape;395;g27d00172f03_3_14"/>
          <p:cNvPicPr preferRelativeResize="0"/>
          <p:nvPr/>
        </p:nvPicPr>
        <p:blipFill>
          <a:blip r:embed="rId6">
            <a:alphaModFix/>
          </a:blip>
          <a:stretch>
            <a:fillRect/>
          </a:stretch>
        </p:blipFill>
        <p:spPr>
          <a:xfrm>
            <a:off x="6160401" y="1365325"/>
            <a:ext cx="5726798" cy="3219485"/>
          </a:xfrm>
          <a:prstGeom prst="rect">
            <a:avLst/>
          </a:prstGeom>
          <a:noFill/>
          <a:ln>
            <a:noFill/>
          </a:ln>
        </p:spPr>
      </p:pic>
      <p:sp>
        <p:nvSpPr>
          <p:cNvPr id="396" name="Google Shape;396;g27d00172f03_3_14"/>
          <p:cNvSpPr txBox="1"/>
          <p:nvPr/>
        </p:nvSpPr>
        <p:spPr>
          <a:xfrm>
            <a:off x="6733425" y="4975150"/>
            <a:ext cx="3208200" cy="831900"/>
          </a:xfrm>
          <a:prstGeom prst="rect">
            <a:avLst/>
          </a:prstGeom>
          <a:solidFill>
            <a:srgbClr val="FEE5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Audience 6 is excluded because each click cost 3,500 through Closer Twins</a:t>
            </a:r>
            <a:endParaRPr b="1" sz="16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g27c8ec12126_0_7"/>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403" name="Google Shape;403;g27c8ec12126_0_7"/>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
        <p:nvSpPr>
          <p:cNvPr id="404" name="Google Shape;404;g27c8ec12126_0_7"/>
          <p:cNvSpPr txBox="1"/>
          <p:nvPr>
            <p:ph type="title"/>
          </p:nvPr>
        </p:nvSpPr>
        <p:spPr>
          <a:xfrm>
            <a:off x="184925" y="53425"/>
            <a:ext cx="10045200" cy="72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000">
                <a:latin typeface="Calibri"/>
                <a:ea typeface="Calibri"/>
                <a:cs typeface="Calibri"/>
                <a:sym typeface="Calibri"/>
              </a:rPr>
              <a:t>Campaigns not matched by funding</a:t>
            </a:r>
            <a:r>
              <a:rPr b="1" lang="en-GB" sz="2000">
                <a:latin typeface="Calibri"/>
                <a:ea typeface="Calibri"/>
                <a:cs typeface="Calibri"/>
                <a:sym typeface="Calibri"/>
              </a:rPr>
              <a:t> </a:t>
            </a:r>
            <a:endParaRPr b="1" sz="2000">
              <a:latin typeface="Calibri"/>
              <a:ea typeface="Calibri"/>
              <a:cs typeface="Calibri"/>
              <a:sym typeface="Calibri"/>
            </a:endParaRPr>
          </a:p>
        </p:txBody>
      </p:sp>
      <p:sp>
        <p:nvSpPr>
          <p:cNvPr id="405" name="Google Shape;405;g27c8ec12126_0_7"/>
          <p:cNvSpPr txBox="1"/>
          <p:nvPr/>
        </p:nvSpPr>
        <p:spPr>
          <a:xfrm>
            <a:off x="9196400" y="2118325"/>
            <a:ext cx="2615400" cy="1083300"/>
          </a:xfrm>
          <a:prstGeom prst="rect">
            <a:avLst/>
          </a:prstGeom>
          <a:solidFill>
            <a:srgbClr val="FEE5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Close Faster trend for </a:t>
            </a:r>
            <a:r>
              <a:rPr b="1" lang="en-GB" sz="1600">
                <a:solidFill>
                  <a:schemeClr val="dk1"/>
                </a:solidFill>
                <a:latin typeface="Calibri"/>
                <a:ea typeface="Calibri"/>
                <a:cs typeface="Calibri"/>
                <a:sym typeface="Calibri"/>
              </a:rPr>
              <a:t>reach, impressions and av CTR </a:t>
            </a:r>
            <a:r>
              <a:rPr b="1" lang="en-GB" sz="1600">
                <a:latin typeface="Calibri"/>
                <a:ea typeface="Calibri"/>
                <a:cs typeface="Calibri"/>
                <a:sym typeface="Calibri"/>
              </a:rPr>
              <a:t>increases over time unlike Closer Twins</a:t>
            </a:r>
            <a:endParaRPr b="1" sz="1600">
              <a:latin typeface="Calibri"/>
              <a:ea typeface="Calibri"/>
              <a:cs typeface="Calibri"/>
              <a:sym typeface="Calibri"/>
            </a:endParaRPr>
          </a:p>
        </p:txBody>
      </p:sp>
      <p:sp>
        <p:nvSpPr>
          <p:cNvPr id="406" name="Google Shape;406;g27c8ec12126_0_7"/>
          <p:cNvSpPr txBox="1"/>
          <p:nvPr/>
        </p:nvSpPr>
        <p:spPr>
          <a:xfrm>
            <a:off x="9196400" y="3794725"/>
            <a:ext cx="2615400" cy="1377900"/>
          </a:xfrm>
          <a:prstGeom prst="rect">
            <a:avLst/>
          </a:prstGeom>
          <a:solidFill>
            <a:srgbClr val="FEE599"/>
          </a:solidFill>
          <a:ln cap="flat" cmpd="sng" w="9525">
            <a:solidFill>
              <a:srgbClr val="00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Close Faster actually has a higher av CTR score than Closer Twins and Unfair Advantage even with current spend</a:t>
            </a:r>
            <a:endParaRPr b="1" sz="1600">
              <a:latin typeface="Calibri"/>
              <a:ea typeface="Calibri"/>
              <a:cs typeface="Calibri"/>
              <a:sym typeface="Calibri"/>
            </a:endParaRPr>
          </a:p>
        </p:txBody>
      </p:sp>
      <p:sp>
        <p:nvSpPr>
          <p:cNvPr id="407" name="Google Shape;407;g27c8ec12126_0_7"/>
          <p:cNvSpPr txBox="1"/>
          <p:nvPr/>
        </p:nvSpPr>
        <p:spPr>
          <a:xfrm>
            <a:off x="792450" y="6071675"/>
            <a:ext cx="8392200" cy="4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*Please note there is no increasing trend in completions for any campaign over time</a:t>
            </a:r>
            <a:endParaRPr b="1" sz="1600">
              <a:latin typeface="Calibri"/>
              <a:ea typeface="Calibri"/>
              <a:cs typeface="Calibri"/>
              <a:sym typeface="Calibri"/>
            </a:endParaRPr>
          </a:p>
        </p:txBody>
      </p:sp>
      <p:pic>
        <p:nvPicPr>
          <p:cNvPr id="408" name="Google Shape;408;g27c8ec12126_0_7"/>
          <p:cNvPicPr preferRelativeResize="0"/>
          <p:nvPr/>
        </p:nvPicPr>
        <p:blipFill>
          <a:blip r:embed="rId5">
            <a:alphaModFix/>
          </a:blip>
          <a:stretch>
            <a:fillRect/>
          </a:stretch>
        </p:blipFill>
        <p:spPr>
          <a:xfrm>
            <a:off x="228600" y="1289125"/>
            <a:ext cx="8241667" cy="4630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g27d00172f03_3_29"/>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415" name="Google Shape;415;g27d00172f03_3_29"/>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
        <p:nvSpPr>
          <p:cNvPr id="416" name="Google Shape;416;g27d00172f03_3_29"/>
          <p:cNvSpPr txBox="1"/>
          <p:nvPr/>
        </p:nvSpPr>
        <p:spPr>
          <a:xfrm>
            <a:off x="1071400" y="4750450"/>
            <a:ext cx="9845400" cy="837000"/>
          </a:xfrm>
          <a:prstGeom prst="rect">
            <a:avLst/>
          </a:prstGeom>
          <a:solidFill>
            <a:srgbClr val="FEE5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500">
                <a:latin typeface="Calibri"/>
                <a:ea typeface="Calibri"/>
                <a:cs typeface="Calibri"/>
                <a:sym typeface="Calibri"/>
              </a:rPr>
              <a:t>$250K from Closer Twins spend (on audience 6) + $3.3K from Competitive Opportunity (on </a:t>
            </a:r>
            <a:r>
              <a:rPr b="1" lang="en-GB" sz="1500">
                <a:latin typeface="Calibri"/>
                <a:ea typeface="Calibri"/>
                <a:cs typeface="Calibri"/>
                <a:sym typeface="Calibri"/>
              </a:rPr>
              <a:t>audience 6) plus existing spend on audiences 1 to 5, divided equally to audiences 1-5.  All spend for audiences 2-5 spent on Close Faster campaign proxy (creative family).  For audience 1 - funds were divided equally </a:t>
            </a:r>
            <a:r>
              <a:rPr b="1" lang="en-GB" sz="1500">
                <a:latin typeface="Calibri"/>
                <a:ea typeface="Calibri"/>
                <a:cs typeface="Calibri"/>
                <a:sym typeface="Calibri"/>
              </a:rPr>
              <a:t>between Close Faster and Closer Twins.</a:t>
            </a:r>
            <a:endParaRPr b="1" sz="1500">
              <a:latin typeface="Calibri"/>
              <a:ea typeface="Calibri"/>
              <a:cs typeface="Calibri"/>
              <a:sym typeface="Calibri"/>
            </a:endParaRPr>
          </a:p>
        </p:txBody>
      </p:sp>
      <p:sp>
        <p:nvSpPr>
          <p:cNvPr id="417" name="Google Shape;417;g27d00172f03_3_29"/>
          <p:cNvSpPr txBox="1"/>
          <p:nvPr/>
        </p:nvSpPr>
        <p:spPr>
          <a:xfrm>
            <a:off x="1071400" y="5947675"/>
            <a:ext cx="9845400" cy="2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latin typeface="Calibri"/>
                <a:ea typeface="Calibri"/>
                <a:cs typeface="Calibri"/>
                <a:sym typeface="Calibri"/>
              </a:rPr>
              <a:t>* This assumes there is no business saturation point</a:t>
            </a:r>
            <a:endParaRPr b="1" sz="1500">
              <a:latin typeface="Calibri"/>
              <a:ea typeface="Calibri"/>
              <a:cs typeface="Calibri"/>
              <a:sym typeface="Calibri"/>
            </a:endParaRPr>
          </a:p>
        </p:txBody>
      </p:sp>
      <p:sp>
        <p:nvSpPr>
          <p:cNvPr id="418" name="Google Shape;418;g27d00172f03_3_29"/>
          <p:cNvSpPr txBox="1"/>
          <p:nvPr>
            <p:ph type="title"/>
          </p:nvPr>
        </p:nvSpPr>
        <p:spPr>
          <a:xfrm>
            <a:off x="184925" y="53425"/>
            <a:ext cx="10045200" cy="702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000">
                <a:latin typeface="Calibri"/>
                <a:ea typeface="Calibri"/>
                <a:cs typeface="Calibri"/>
                <a:sym typeface="Calibri"/>
              </a:rPr>
              <a:t>New</a:t>
            </a:r>
            <a:r>
              <a:rPr b="1" lang="en-GB" sz="2000">
                <a:latin typeface="Calibri"/>
                <a:ea typeface="Calibri"/>
                <a:cs typeface="Calibri"/>
                <a:sym typeface="Calibri"/>
              </a:rPr>
              <a:t> possible strategy</a:t>
            </a:r>
            <a:endParaRPr b="1" sz="2000">
              <a:latin typeface="Calibri"/>
              <a:ea typeface="Calibri"/>
              <a:cs typeface="Calibri"/>
              <a:sym typeface="Calibri"/>
            </a:endParaRPr>
          </a:p>
        </p:txBody>
      </p:sp>
      <p:pic>
        <p:nvPicPr>
          <p:cNvPr id="419" name="Google Shape;419;g27d00172f03_3_29"/>
          <p:cNvPicPr preferRelativeResize="0"/>
          <p:nvPr/>
        </p:nvPicPr>
        <p:blipFill>
          <a:blip r:embed="rId5">
            <a:alphaModFix/>
          </a:blip>
          <a:stretch>
            <a:fillRect/>
          </a:stretch>
        </p:blipFill>
        <p:spPr>
          <a:xfrm>
            <a:off x="1066800" y="1365325"/>
            <a:ext cx="9925050" cy="2828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27d725db41e_1_55"/>
          <p:cNvSpPr txBox="1"/>
          <p:nvPr>
            <p:ph type="title"/>
          </p:nvPr>
        </p:nvSpPr>
        <p:spPr>
          <a:xfrm>
            <a:off x="1556525" y="2491825"/>
            <a:ext cx="9050400" cy="151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Font typeface="Calibri"/>
              <a:buNone/>
            </a:pPr>
            <a:r>
              <a:rPr b="1" lang="en-GB" sz="3100">
                <a:latin typeface="Calibri"/>
                <a:ea typeface="Calibri"/>
                <a:cs typeface="Calibri"/>
                <a:sym typeface="Calibri"/>
              </a:rPr>
              <a:t>QUESTION 2</a:t>
            </a:r>
            <a:endParaRPr b="1" sz="3100">
              <a:latin typeface="Calibri"/>
              <a:ea typeface="Calibri"/>
              <a:cs typeface="Calibri"/>
              <a:sym typeface="Calibri"/>
            </a:endParaRPr>
          </a:p>
          <a:p>
            <a:pPr indent="0" lvl="0" marL="0" rtl="0" algn="ctr">
              <a:lnSpc>
                <a:spcPct val="90000"/>
              </a:lnSpc>
              <a:spcBef>
                <a:spcPts val="0"/>
              </a:spcBef>
              <a:spcAft>
                <a:spcPts val="0"/>
              </a:spcAft>
              <a:buClr>
                <a:schemeClr val="dk1"/>
              </a:buClr>
              <a:buSzPts val="2400"/>
              <a:buFont typeface="Calibri"/>
              <a:buNone/>
            </a:pPr>
            <a:r>
              <a:t/>
            </a:r>
            <a:endParaRPr b="1" sz="3100">
              <a:latin typeface="Calibri"/>
              <a:ea typeface="Calibri"/>
              <a:cs typeface="Calibri"/>
              <a:sym typeface="Calibri"/>
            </a:endParaRPr>
          </a:p>
          <a:p>
            <a:pPr indent="0" lvl="0" marL="0" rtl="0" algn="ctr">
              <a:spcBef>
                <a:spcPts val="0"/>
              </a:spcBef>
              <a:spcAft>
                <a:spcPts val="0"/>
              </a:spcAft>
              <a:buClr>
                <a:schemeClr val="dk1"/>
              </a:buClr>
              <a:buSzPts val="2400"/>
              <a:buFont typeface="Calibri"/>
              <a:buNone/>
            </a:pPr>
            <a:r>
              <a:rPr b="1" lang="en-GB" sz="2000">
                <a:solidFill>
                  <a:srgbClr val="1F1F1F"/>
                </a:solidFill>
                <a:latin typeface="Calibri"/>
                <a:ea typeface="Calibri"/>
                <a:cs typeface="Calibri"/>
                <a:sym typeface="Calibri"/>
              </a:rPr>
              <a:t>What impact does size and focus of the brokers </a:t>
            </a:r>
            <a:r>
              <a:rPr b="1" i="1" lang="en-GB" sz="2000">
                <a:solidFill>
                  <a:srgbClr val="1F1F1F"/>
                </a:solidFill>
                <a:latin typeface="Calibri"/>
                <a:ea typeface="Calibri"/>
                <a:cs typeface="Calibri"/>
                <a:sym typeface="Calibri"/>
              </a:rPr>
              <a:t>and </a:t>
            </a:r>
            <a:r>
              <a:rPr b="1" lang="en-GB" sz="2000">
                <a:solidFill>
                  <a:srgbClr val="1F1F1F"/>
                </a:solidFill>
                <a:latin typeface="Calibri"/>
                <a:ea typeface="Calibri"/>
                <a:cs typeface="Calibri"/>
                <a:sym typeface="Calibri"/>
              </a:rPr>
              <a:t>location have?</a:t>
            </a:r>
            <a:endParaRPr b="1" sz="2000">
              <a:latin typeface="Calibri"/>
              <a:ea typeface="Calibri"/>
              <a:cs typeface="Calibri"/>
              <a:sym typeface="Calibri"/>
            </a:endParaRPr>
          </a:p>
        </p:txBody>
      </p:sp>
      <p:pic>
        <p:nvPicPr>
          <p:cNvPr id="426" name="Google Shape;426;g27d725db41e_1_55"/>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427" name="Google Shape;427;g27d725db41e_1_55"/>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g27d30c224aa_0_0"/>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434" name="Google Shape;434;g27d30c224aa_0_0"/>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pic>
        <p:nvPicPr>
          <p:cNvPr id="435" name="Google Shape;435;g27d30c224aa_0_0"/>
          <p:cNvPicPr preferRelativeResize="0"/>
          <p:nvPr/>
        </p:nvPicPr>
        <p:blipFill>
          <a:blip r:embed="rId5">
            <a:alphaModFix/>
          </a:blip>
          <a:stretch>
            <a:fillRect/>
          </a:stretch>
        </p:blipFill>
        <p:spPr>
          <a:xfrm>
            <a:off x="413525" y="1328525"/>
            <a:ext cx="5569650" cy="4387200"/>
          </a:xfrm>
          <a:prstGeom prst="rect">
            <a:avLst/>
          </a:prstGeom>
          <a:noFill/>
          <a:ln>
            <a:noFill/>
          </a:ln>
        </p:spPr>
      </p:pic>
      <p:sp>
        <p:nvSpPr>
          <p:cNvPr id="436" name="Google Shape;436;g27d30c224aa_0_0"/>
          <p:cNvSpPr txBox="1"/>
          <p:nvPr/>
        </p:nvSpPr>
        <p:spPr>
          <a:xfrm>
            <a:off x="4281575" y="2297250"/>
            <a:ext cx="1701600" cy="891900"/>
          </a:xfrm>
          <a:prstGeom prst="rect">
            <a:avLst/>
          </a:prstGeom>
          <a:solidFill>
            <a:srgbClr val="B6D7A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1"/>
                </a:solidFill>
                <a:latin typeface="Calibri"/>
                <a:ea typeface="Calibri"/>
                <a:cs typeface="Calibri"/>
                <a:sym typeface="Calibri"/>
              </a:rPr>
              <a:t>47% of companies deliver only 5.3% of completions </a:t>
            </a:r>
            <a:endParaRPr b="1">
              <a:solidFill>
                <a:schemeClr val="dk1"/>
              </a:solidFill>
              <a:latin typeface="Calibri"/>
              <a:ea typeface="Calibri"/>
              <a:cs typeface="Calibri"/>
              <a:sym typeface="Calibri"/>
            </a:endParaRPr>
          </a:p>
        </p:txBody>
      </p:sp>
      <p:cxnSp>
        <p:nvCxnSpPr>
          <p:cNvPr id="437" name="Google Shape;437;g27d30c224aa_0_0"/>
          <p:cNvCxnSpPr/>
          <p:nvPr/>
        </p:nvCxnSpPr>
        <p:spPr>
          <a:xfrm>
            <a:off x="344900" y="4230650"/>
            <a:ext cx="5917800" cy="0"/>
          </a:xfrm>
          <a:prstGeom prst="straightConnector1">
            <a:avLst/>
          </a:prstGeom>
          <a:noFill/>
          <a:ln cap="flat" cmpd="sng" w="28575">
            <a:solidFill>
              <a:srgbClr val="B6D7A8"/>
            </a:solidFill>
            <a:prstDash val="dash"/>
            <a:round/>
            <a:headEnd len="med" w="med" type="none"/>
            <a:tailEnd len="med" w="med" type="none"/>
          </a:ln>
        </p:spPr>
      </p:cxnSp>
      <p:sp>
        <p:nvSpPr>
          <p:cNvPr id="438" name="Google Shape;438;g27d30c224aa_0_0"/>
          <p:cNvSpPr txBox="1"/>
          <p:nvPr/>
        </p:nvSpPr>
        <p:spPr>
          <a:xfrm>
            <a:off x="7099125" y="1610750"/>
            <a:ext cx="4604400" cy="2678100"/>
          </a:xfrm>
          <a:prstGeom prst="rect">
            <a:avLst/>
          </a:prstGeom>
          <a:noFill/>
          <a:ln cap="flat" cmpd="sng" w="19050">
            <a:solidFill>
              <a:schemeClr val="accent6"/>
            </a:solidFill>
            <a:prstDash val="dash"/>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0" lang="en-GB" sz="4200" u="none" cap="none" strike="noStrike">
                <a:solidFill>
                  <a:schemeClr val="dk1"/>
                </a:solidFill>
                <a:latin typeface="Calibri"/>
                <a:ea typeface="Calibri"/>
                <a:cs typeface="Calibri"/>
                <a:sym typeface="Calibri"/>
              </a:rPr>
              <a:t>5</a:t>
            </a:r>
            <a:r>
              <a:rPr b="1" lang="en-GB" sz="4200">
                <a:solidFill>
                  <a:schemeClr val="dk1"/>
                </a:solidFill>
                <a:latin typeface="Calibri"/>
                <a:ea typeface="Calibri"/>
                <a:cs typeface="Calibri"/>
                <a:sym typeface="Calibri"/>
              </a:rPr>
              <a:t>0 </a:t>
            </a:r>
            <a:r>
              <a:rPr b="1" lang="en-GB" sz="3400">
                <a:solidFill>
                  <a:schemeClr val="dk1"/>
                </a:solidFill>
                <a:latin typeface="Calibri"/>
                <a:ea typeface="Calibri"/>
                <a:cs typeface="Calibri"/>
                <a:sym typeface="Calibri"/>
              </a:rPr>
              <a:t>companies</a:t>
            </a:r>
            <a:endParaRPr b="1" sz="3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lang="en-GB" sz="4200">
                <a:solidFill>
                  <a:schemeClr val="dk1"/>
                </a:solidFill>
                <a:latin typeface="Calibri"/>
                <a:ea typeface="Calibri"/>
                <a:cs typeface="Calibri"/>
                <a:sym typeface="Calibri"/>
              </a:rPr>
              <a:t>=</a:t>
            </a:r>
            <a:endParaRPr b="1" sz="42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lang="en-GB" sz="4200">
                <a:solidFill>
                  <a:schemeClr val="dk1"/>
                </a:solidFill>
                <a:latin typeface="Calibri"/>
                <a:ea typeface="Calibri"/>
                <a:cs typeface="Calibri"/>
                <a:sym typeface="Calibri"/>
              </a:rPr>
              <a:t>35% </a:t>
            </a:r>
            <a:r>
              <a:rPr b="1" lang="en-GB" sz="3400">
                <a:solidFill>
                  <a:schemeClr val="dk1"/>
                </a:solidFill>
                <a:latin typeface="Calibri"/>
                <a:ea typeface="Calibri"/>
                <a:cs typeface="Calibri"/>
                <a:sym typeface="Calibri"/>
              </a:rPr>
              <a:t>clicks</a:t>
            </a:r>
            <a:endParaRPr b="1" sz="3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lang="en-GB" sz="4200">
                <a:solidFill>
                  <a:schemeClr val="dk1"/>
                </a:solidFill>
                <a:latin typeface="Calibri"/>
                <a:ea typeface="Calibri"/>
                <a:cs typeface="Calibri"/>
                <a:sym typeface="Calibri"/>
              </a:rPr>
              <a:t>29% </a:t>
            </a:r>
            <a:r>
              <a:rPr b="1" lang="en-GB" sz="3400">
                <a:solidFill>
                  <a:schemeClr val="dk1"/>
                </a:solidFill>
                <a:latin typeface="Calibri"/>
                <a:ea typeface="Calibri"/>
                <a:cs typeface="Calibri"/>
                <a:sym typeface="Calibri"/>
              </a:rPr>
              <a:t>impressions</a:t>
            </a:r>
            <a:endParaRPr b="1" sz="3400">
              <a:solidFill>
                <a:schemeClr val="dk1"/>
              </a:solidFill>
              <a:latin typeface="Calibri"/>
              <a:ea typeface="Calibri"/>
              <a:cs typeface="Calibri"/>
              <a:sym typeface="Calibri"/>
            </a:endParaRPr>
          </a:p>
        </p:txBody>
      </p:sp>
      <p:sp>
        <p:nvSpPr>
          <p:cNvPr id="439" name="Google Shape;439;g27d30c224aa_0_0"/>
          <p:cNvSpPr txBox="1"/>
          <p:nvPr/>
        </p:nvSpPr>
        <p:spPr>
          <a:xfrm>
            <a:off x="922075" y="727450"/>
            <a:ext cx="5188200" cy="417900"/>
          </a:xfrm>
          <a:prstGeom prst="rect">
            <a:avLst/>
          </a:prstGeom>
          <a:solidFill>
            <a:srgbClr val="FE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900">
                <a:solidFill>
                  <a:schemeClr val="dk1"/>
                </a:solidFill>
                <a:latin typeface="Calibri"/>
                <a:ea typeface="Calibri"/>
                <a:cs typeface="Calibri"/>
                <a:sym typeface="Calibri"/>
              </a:rPr>
              <a:t>12,545</a:t>
            </a:r>
            <a:r>
              <a:rPr b="1" lang="en-GB" sz="1600">
                <a:solidFill>
                  <a:schemeClr val="dk1"/>
                </a:solidFill>
                <a:latin typeface="Calibri"/>
                <a:ea typeface="Calibri"/>
                <a:cs typeface="Calibri"/>
                <a:sym typeface="Calibri"/>
              </a:rPr>
              <a:t> companies engaged with in campaign</a:t>
            </a:r>
            <a:endParaRPr b="1" sz="16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27d30c224aa_0_19"/>
          <p:cNvSpPr txBox="1"/>
          <p:nvPr/>
        </p:nvSpPr>
        <p:spPr>
          <a:xfrm>
            <a:off x="780350" y="5664975"/>
            <a:ext cx="6275100" cy="414000"/>
          </a:xfrm>
          <a:prstGeom prst="rect">
            <a:avLst/>
          </a:prstGeom>
          <a:solidFill>
            <a:srgbClr val="FE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latin typeface="Calibri"/>
                <a:ea typeface="Calibri"/>
                <a:cs typeface="Calibri"/>
                <a:sym typeface="Calibri"/>
              </a:rPr>
              <a:t>All  top 50 companies, except Blackrock Brokerage Group, are multi-audience</a:t>
            </a:r>
            <a:endParaRPr b="1">
              <a:latin typeface="Calibri"/>
              <a:ea typeface="Calibri"/>
              <a:cs typeface="Calibri"/>
              <a:sym typeface="Calibri"/>
            </a:endParaRPr>
          </a:p>
        </p:txBody>
      </p:sp>
      <p:pic>
        <p:nvPicPr>
          <p:cNvPr id="446" name="Google Shape;446;g27d30c224aa_0_19"/>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447" name="Google Shape;447;g27d30c224aa_0_19"/>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grpSp>
        <p:nvGrpSpPr>
          <p:cNvPr id="448" name="Google Shape;448;g27d30c224aa_0_19"/>
          <p:cNvGrpSpPr/>
          <p:nvPr/>
        </p:nvGrpSpPr>
        <p:grpSpPr>
          <a:xfrm>
            <a:off x="151875" y="745550"/>
            <a:ext cx="7026900" cy="4728750"/>
            <a:chOff x="380475" y="1278950"/>
            <a:chExt cx="7026900" cy="4728750"/>
          </a:xfrm>
        </p:grpSpPr>
        <p:pic>
          <p:nvPicPr>
            <p:cNvPr id="449" name="Google Shape;449;g27d30c224aa_0_19"/>
            <p:cNvPicPr preferRelativeResize="0"/>
            <p:nvPr/>
          </p:nvPicPr>
          <p:blipFill>
            <a:blip r:embed="rId5">
              <a:alphaModFix/>
            </a:blip>
            <a:stretch>
              <a:fillRect/>
            </a:stretch>
          </p:blipFill>
          <p:spPr>
            <a:xfrm>
              <a:off x="382625" y="1278950"/>
              <a:ext cx="7024750" cy="4655649"/>
            </a:xfrm>
            <a:prstGeom prst="rect">
              <a:avLst/>
            </a:prstGeom>
            <a:noFill/>
            <a:ln>
              <a:noFill/>
            </a:ln>
          </p:spPr>
        </p:pic>
        <p:grpSp>
          <p:nvGrpSpPr>
            <p:cNvPr id="450" name="Google Shape;450;g27d30c224aa_0_19"/>
            <p:cNvGrpSpPr/>
            <p:nvPr/>
          </p:nvGrpSpPr>
          <p:grpSpPr>
            <a:xfrm>
              <a:off x="380475" y="2016075"/>
              <a:ext cx="6400850" cy="3991625"/>
              <a:chOff x="380475" y="2016075"/>
              <a:chExt cx="6400850" cy="3991625"/>
            </a:xfrm>
          </p:grpSpPr>
          <p:sp>
            <p:nvSpPr>
              <p:cNvPr id="451" name="Google Shape;451;g27d30c224aa_0_19"/>
              <p:cNvSpPr txBox="1"/>
              <p:nvPr/>
            </p:nvSpPr>
            <p:spPr>
              <a:xfrm>
                <a:off x="2160725" y="5780600"/>
                <a:ext cx="4620600" cy="22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Share of total clicks</a:t>
                </a:r>
                <a:endParaRPr b="1" sz="1200">
                  <a:latin typeface="Calibri"/>
                  <a:ea typeface="Calibri"/>
                  <a:cs typeface="Calibri"/>
                  <a:sym typeface="Calibri"/>
                </a:endParaRPr>
              </a:p>
            </p:txBody>
          </p:sp>
          <p:sp>
            <p:nvSpPr>
              <p:cNvPr id="452" name="Google Shape;452;g27d30c224aa_0_19"/>
              <p:cNvSpPr txBox="1"/>
              <p:nvPr/>
            </p:nvSpPr>
            <p:spPr>
              <a:xfrm rot="-5400000">
                <a:off x="-828075" y="3224625"/>
                <a:ext cx="2644200" cy="22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Share of total impressions</a:t>
                </a:r>
                <a:endParaRPr b="1" sz="1200">
                  <a:latin typeface="Calibri"/>
                  <a:ea typeface="Calibri"/>
                  <a:cs typeface="Calibri"/>
                  <a:sym typeface="Calibri"/>
                </a:endParaRPr>
              </a:p>
            </p:txBody>
          </p:sp>
        </p:grpSp>
      </p:grpSp>
      <p:pic>
        <p:nvPicPr>
          <p:cNvPr id="453" name="Google Shape;453;g27d30c224aa_0_19"/>
          <p:cNvPicPr preferRelativeResize="0"/>
          <p:nvPr/>
        </p:nvPicPr>
        <p:blipFill>
          <a:blip r:embed="rId6">
            <a:alphaModFix/>
          </a:blip>
          <a:stretch>
            <a:fillRect/>
          </a:stretch>
        </p:blipFill>
        <p:spPr>
          <a:xfrm>
            <a:off x="8895700" y="1227075"/>
            <a:ext cx="2569375" cy="2402075"/>
          </a:xfrm>
          <a:prstGeom prst="rect">
            <a:avLst/>
          </a:prstGeom>
          <a:noFill/>
          <a:ln>
            <a:noFill/>
          </a:ln>
        </p:spPr>
      </p:pic>
      <p:sp>
        <p:nvSpPr>
          <p:cNvPr id="454" name="Google Shape;454;g27d30c224aa_0_19"/>
          <p:cNvSpPr txBox="1"/>
          <p:nvPr/>
        </p:nvSpPr>
        <p:spPr>
          <a:xfrm>
            <a:off x="8895638" y="669350"/>
            <a:ext cx="2569500" cy="41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latin typeface="Calibri"/>
                <a:ea typeface="Calibri"/>
                <a:cs typeface="Calibri"/>
                <a:sym typeface="Calibri"/>
              </a:rPr>
              <a:t>Top 10 Broker Opportunities</a:t>
            </a:r>
            <a:endParaRPr b="1" sz="1600">
              <a:latin typeface="Calibri"/>
              <a:ea typeface="Calibri"/>
              <a:cs typeface="Calibri"/>
              <a:sym typeface="Calibri"/>
            </a:endParaRPr>
          </a:p>
        </p:txBody>
      </p:sp>
      <p:sp>
        <p:nvSpPr>
          <p:cNvPr id="455" name="Google Shape;455;g27d30c224aa_0_19"/>
          <p:cNvSpPr txBox="1"/>
          <p:nvPr/>
        </p:nvSpPr>
        <p:spPr>
          <a:xfrm>
            <a:off x="8655550" y="4113425"/>
            <a:ext cx="3091800" cy="932700"/>
          </a:xfrm>
          <a:prstGeom prst="rect">
            <a:avLst/>
          </a:prstGeom>
          <a:solidFill>
            <a:srgbClr val="FE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latin typeface="Calibri"/>
                <a:ea typeface="Calibri"/>
                <a:cs typeface="Calibri"/>
                <a:sym typeface="Calibri"/>
              </a:rPr>
              <a:t>By increasing CTR for identified brokers to average of peers*, this can increase overall clicks of campaign by +7%</a:t>
            </a:r>
            <a:endParaRPr b="1">
              <a:latin typeface="Calibri"/>
              <a:ea typeface="Calibri"/>
              <a:cs typeface="Calibri"/>
              <a:sym typeface="Calibri"/>
            </a:endParaRPr>
          </a:p>
        </p:txBody>
      </p:sp>
      <p:sp>
        <p:nvSpPr>
          <p:cNvPr id="456" name="Google Shape;456;g27d30c224aa_0_19"/>
          <p:cNvSpPr txBox="1"/>
          <p:nvPr/>
        </p:nvSpPr>
        <p:spPr>
          <a:xfrm>
            <a:off x="8543675" y="6349650"/>
            <a:ext cx="3585300" cy="339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000">
                <a:latin typeface="Calibri"/>
                <a:ea typeface="Calibri"/>
                <a:cs typeface="Calibri"/>
                <a:sym typeface="Calibri"/>
              </a:rPr>
              <a:t>*based upon top 200 brokers by clicks, removing CTR outliers</a:t>
            </a:r>
            <a:endParaRPr sz="1000">
              <a:latin typeface="Calibri"/>
              <a:ea typeface="Calibri"/>
              <a:cs typeface="Calibri"/>
              <a:sym typeface="Calibri"/>
            </a:endParaRPr>
          </a:p>
          <a:p>
            <a:pPr indent="0" lvl="0" marL="0" rtl="0" algn="r">
              <a:spcBef>
                <a:spcPts val="0"/>
              </a:spcBef>
              <a:spcAft>
                <a:spcPts val="0"/>
              </a:spcAft>
              <a:buNone/>
            </a:pPr>
            <a:r>
              <a:rPr lang="en-GB" sz="1000">
                <a:latin typeface="Calibri"/>
                <a:ea typeface="Calibri"/>
                <a:cs typeface="Calibri"/>
                <a:sym typeface="Calibri"/>
              </a:rPr>
              <a:t>Comes to CTR of 0.21%</a:t>
            </a:r>
            <a:endParaRPr sz="10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g27bd62ef681_2_14"/>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463" name="Google Shape;463;g27bd62ef681_2_14"/>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pic>
        <p:nvPicPr>
          <p:cNvPr id="464" name="Google Shape;464;g27bd62ef681_2_14"/>
          <p:cNvPicPr preferRelativeResize="0"/>
          <p:nvPr/>
        </p:nvPicPr>
        <p:blipFill>
          <a:blip r:embed="rId5">
            <a:alphaModFix/>
          </a:blip>
          <a:stretch>
            <a:fillRect/>
          </a:stretch>
        </p:blipFill>
        <p:spPr>
          <a:xfrm>
            <a:off x="0" y="780500"/>
            <a:ext cx="8040825" cy="4660451"/>
          </a:xfrm>
          <a:prstGeom prst="rect">
            <a:avLst/>
          </a:prstGeom>
          <a:noFill/>
          <a:ln>
            <a:noFill/>
          </a:ln>
        </p:spPr>
      </p:pic>
      <p:pic>
        <p:nvPicPr>
          <p:cNvPr id="465" name="Google Shape;465;g27bd62ef681_2_14"/>
          <p:cNvPicPr preferRelativeResize="0"/>
          <p:nvPr/>
        </p:nvPicPr>
        <p:blipFill>
          <a:blip r:embed="rId6">
            <a:alphaModFix/>
          </a:blip>
          <a:stretch>
            <a:fillRect/>
          </a:stretch>
        </p:blipFill>
        <p:spPr>
          <a:xfrm>
            <a:off x="6545400" y="4755151"/>
            <a:ext cx="1495425" cy="685800"/>
          </a:xfrm>
          <a:prstGeom prst="rect">
            <a:avLst/>
          </a:prstGeom>
          <a:noFill/>
          <a:ln>
            <a:noFill/>
          </a:ln>
        </p:spPr>
      </p:pic>
      <p:graphicFrame>
        <p:nvGraphicFramePr>
          <p:cNvPr id="466" name="Google Shape;466;g27bd62ef681_2_14"/>
          <p:cNvGraphicFramePr/>
          <p:nvPr/>
        </p:nvGraphicFramePr>
        <p:xfrm>
          <a:off x="8040825" y="1029700"/>
          <a:ext cx="3000000" cy="3000000"/>
        </p:xfrm>
        <a:graphic>
          <a:graphicData uri="http://schemas.openxmlformats.org/drawingml/2006/table">
            <a:tbl>
              <a:tblPr>
                <a:noFill/>
                <a:tableStyleId>{14AD33CC-08D0-46B4-9658-329B268BAF7B}</a:tableStyleId>
              </a:tblPr>
              <a:tblGrid>
                <a:gridCol w="1714500"/>
                <a:gridCol w="952500"/>
                <a:gridCol w="1362075"/>
              </a:tblGrid>
              <a:tr h="314325">
                <a:tc>
                  <a:txBody>
                    <a:bodyPr/>
                    <a:lstStyle/>
                    <a:p>
                      <a:pPr indent="0" lvl="0" marL="0" rtl="0" algn="l">
                        <a:lnSpc>
                          <a:spcPct val="115000"/>
                        </a:lnSpc>
                        <a:spcBef>
                          <a:spcPts val="0"/>
                        </a:spcBef>
                        <a:spcAft>
                          <a:spcPts val="0"/>
                        </a:spcAft>
                        <a:buNone/>
                      </a:pPr>
                      <a:r>
                        <a:rPr b="1" lang="en-GB" sz="1100"/>
                        <a:t>Top 5 Sessions per State</a:t>
                      </a:r>
                      <a:endParaRPr b="1" sz="1100"/>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GB" sz="1100">
                          <a:latin typeface="Calibri"/>
                          <a:ea typeface="Calibri"/>
                          <a:cs typeface="Calibri"/>
                          <a:sym typeface="Calibri"/>
                        </a:rPr>
                        <a:t>State</a:t>
                      </a:r>
                      <a:endParaRPr b="1"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8EA9DB"/>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GB" sz="1100">
                          <a:latin typeface="Calibri"/>
                          <a:ea typeface="Calibri"/>
                          <a:cs typeface="Calibri"/>
                          <a:sym typeface="Calibri"/>
                        </a:rPr>
                        <a:t>Total Sessions</a:t>
                      </a:r>
                      <a:endParaRPr b="1"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8EA9DB"/>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GB" sz="1100">
                          <a:latin typeface="Calibri"/>
                          <a:ea typeface="Calibri"/>
                          <a:cs typeface="Calibri"/>
                          <a:sym typeface="Calibri"/>
                        </a:rPr>
                        <a:t>Share of total sessions</a:t>
                      </a:r>
                      <a:endParaRPr b="1"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8EA9DB"/>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GB" sz="1200">
                          <a:solidFill>
                            <a:srgbClr val="FFFFFF"/>
                          </a:solidFill>
                          <a:latin typeface="Calibri"/>
                          <a:ea typeface="Calibri"/>
                          <a:cs typeface="Calibri"/>
                          <a:sym typeface="Calibri"/>
                        </a:rPr>
                        <a:t>California</a:t>
                      </a:r>
                      <a:endParaRPr sz="12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CCCCCC"/>
                      </a:solidFill>
                      <a:prstDash val="solid"/>
                      <a:round/>
                      <a:headEnd len="sm" w="sm" type="none"/>
                      <a:tailEnd len="sm" w="sm" type="none"/>
                    </a:lnB>
                    <a:solidFill>
                      <a:srgbClr val="A61C00"/>
                    </a:solidFill>
                  </a:tcPr>
                </a:tc>
                <a:tc>
                  <a:txBody>
                    <a:bodyPr/>
                    <a:lstStyle/>
                    <a:p>
                      <a:pPr indent="0" lvl="0" marL="0" rtl="0" algn="r">
                        <a:lnSpc>
                          <a:spcPct val="115000"/>
                        </a:lnSpc>
                        <a:spcBef>
                          <a:spcPts val="0"/>
                        </a:spcBef>
                        <a:spcAft>
                          <a:spcPts val="0"/>
                        </a:spcAft>
                        <a:buNone/>
                      </a:pPr>
                      <a:r>
                        <a:rPr lang="en-GB" sz="1200">
                          <a:latin typeface="Calibri"/>
                          <a:ea typeface="Calibri"/>
                          <a:cs typeface="Calibri"/>
                          <a:sym typeface="Calibri"/>
                        </a:rPr>
                        <a:t>12,252</a:t>
                      </a:r>
                      <a:endParaRPr sz="12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200">
                          <a:latin typeface="Calibri"/>
                          <a:ea typeface="Calibri"/>
                          <a:cs typeface="Calibri"/>
                          <a:sym typeface="Calibri"/>
                        </a:rPr>
                        <a:t>23.30%</a:t>
                      </a:r>
                      <a:endParaRPr sz="12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200">
                          <a:solidFill>
                            <a:srgbClr val="FFFFFF"/>
                          </a:solidFill>
                          <a:latin typeface="Calibri"/>
                          <a:ea typeface="Calibri"/>
                          <a:cs typeface="Calibri"/>
                          <a:sym typeface="Calibri"/>
                        </a:rPr>
                        <a:t>Georgia</a:t>
                      </a:r>
                      <a:endParaRPr sz="12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r">
                        <a:lnSpc>
                          <a:spcPct val="115000"/>
                        </a:lnSpc>
                        <a:spcBef>
                          <a:spcPts val="0"/>
                        </a:spcBef>
                        <a:spcAft>
                          <a:spcPts val="0"/>
                        </a:spcAft>
                        <a:buNone/>
                      </a:pPr>
                      <a:r>
                        <a:rPr lang="en-GB" sz="1200">
                          <a:latin typeface="Calibri"/>
                          <a:ea typeface="Calibri"/>
                          <a:cs typeface="Calibri"/>
                          <a:sym typeface="Calibri"/>
                        </a:rPr>
                        <a:t>6,785</a:t>
                      </a:r>
                      <a:endParaRPr sz="12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200">
                          <a:latin typeface="Calibri"/>
                          <a:ea typeface="Calibri"/>
                          <a:cs typeface="Calibri"/>
                          <a:sym typeface="Calibri"/>
                        </a:rPr>
                        <a:t>12.90%</a:t>
                      </a:r>
                      <a:endParaRPr sz="12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200">
                          <a:solidFill>
                            <a:srgbClr val="FFFFFF"/>
                          </a:solidFill>
                          <a:latin typeface="Calibri"/>
                          <a:ea typeface="Calibri"/>
                          <a:cs typeface="Calibri"/>
                          <a:sym typeface="Calibri"/>
                        </a:rPr>
                        <a:t>Florida</a:t>
                      </a:r>
                      <a:endParaRPr sz="12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r">
                        <a:lnSpc>
                          <a:spcPct val="115000"/>
                        </a:lnSpc>
                        <a:spcBef>
                          <a:spcPts val="0"/>
                        </a:spcBef>
                        <a:spcAft>
                          <a:spcPts val="0"/>
                        </a:spcAft>
                        <a:buNone/>
                      </a:pPr>
                      <a:r>
                        <a:rPr lang="en-GB" sz="1200">
                          <a:latin typeface="Calibri"/>
                          <a:ea typeface="Calibri"/>
                          <a:cs typeface="Calibri"/>
                          <a:sym typeface="Calibri"/>
                        </a:rPr>
                        <a:t>4,444</a:t>
                      </a:r>
                      <a:endParaRPr sz="12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200">
                          <a:latin typeface="Calibri"/>
                          <a:ea typeface="Calibri"/>
                          <a:cs typeface="Calibri"/>
                          <a:sym typeface="Calibri"/>
                        </a:rPr>
                        <a:t>8.40%</a:t>
                      </a:r>
                      <a:endParaRPr sz="12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200">
                          <a:latin typeface="Calibri"/>
                          <a:ea typeface="Calibri"/>
                          <a:cs typeface="Calibri"/>
                          <a:sym typeface="Calibri"/>
                        </a:rPr>
                        <a:t>Texas</a:t>
                      </a:r>
                      <a:endParaRPr sz="12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200">
                          <a:latin typeface="Calibri"/>
                          <a:ea typeface="Calibri"/>
                          <a:cs typeface="Calibri"/>
                          <a:sym typeface="Calibri"/>
                        </a:rPr>
                        <a:t>3,864</a:t>
                      </a:r>
                      <a:endParaRPr sz="12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200">
                          <a:latin typeface="Calibri"/>
                          <a:ea typeface="Calibri"/>
                          <a:cs typeface="Calibri"/>
                          <a:sym typeface="Calibri"/>
                        </a:rPr>
                        <a:t>7.30%</a:t>
                      </a:r>
                      <a:endParaRPr sz="12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200">
                          <a:latin typeface="Calibri"/>
                          <a:ea typeface="Calibri"/>
                          <a:cs typeface="Calibri"/>
                          <a:sym typeface="Calibri"/>
                        </a:rPr>
                        <a:t>New York</a:t>
                      </a:r>
                      <a:endParaRPr sz="12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200">
                          <a:latin typeface="Calibri"/>
                          <a:ea typeface="Calibri"/>
                          <a:cs typeface="Calibri"/>
                          <a:sym typeface="Calibri"/>
                        </a:rPr>
                        <a:t>2,398</a:t>
                      </a:r>
                      <a:endParaRPr sz="12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200">
                          <a:latin typeface="Calibri"/>
                          <a:ea typeface="Calibri"/>
                          <a:cs typeface="Calibri"/>
                          <a:sym typeface="Calibri"/>
                        </a:rPr>
                        <a:t>4.60%</a:t>
                      </a:r>
                      <a:endParaRPr sz="12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cxnSp>
        <p:nvCxnSpPr>
          <p:cNvPr id="472" name="Google Shape;472;g27bd62ef681_3_0"/>
          <p:cNvCxnSpPr/>
          <p:nvPr/>
        </p:nvCxnSpPr>
        <p:spPr>
          <a:xfrm>
            <a:off x="5978092" y="1284170"/>
            <a:ext cx="0" cy="4774200"/>
          </a:xfrm>
          <a:prstGeom prst="straightConnector1">
            <a:avLst/>
          </a:prstGeom>
          <a:noFill/>
          <a:ln cap="flat" cmpd="sng" w="9525">
            <a:solidFill>
              <a:schemeClr val="accent1"/>
            </a:solidFill>
            <a:prstDash val="solid"/>
            <a:miter lim="800000"/>
            <a:headEnd len="sm" w="sm" type="none"/>
            <a:tailEnd len="sm" w="sm" type="none"/>
          </a:ln>
        </p:spPr>
      </p:cxnSp>
      <p:cxnSp>
        <p:nvCxnSpPr>
          <p:cNvPr id="473" name="Google Shape;473;g27bd62ef681_3_0"/>
          <p:cNvCxnSpPr/>
          <p:nvPr/>
        </p:nvCxnSpPr>
        <p:spPr>
          <a:xfrm>
            <a:off x="1858480" y="3497979"/>
            <a:ext cx="9365400" cy="0"/>
          </a:xfrm>
          <a:prstGeom prst="straightConnector1">
            <a:avLst/>
          </a:prstGeom>
          <a:noFill/>
          <a:ln cap="flat" cmpd="sng" w="9525">
            <a:solidFill>
              <a:schemeClr val="accent1"/>
            </a:solidFill>
            <a:prstDash val="solid"/>
            <a:miter lim="800000"/>
            <a:headEnd len="sm" w="sm" type="none"/>
            <a:tailEnd len="sm" w="sm" type="none"/>
          </a:ln>
        </p:spPr>
      </p:cxnSp>
      <p:sp>
        <p:nvSpPr>
          <p:cNvPr id="474" name="Google Shape;474;g27bd62ef681_3_0"/>
          <p:cNvSpPr/>
          <p:nvPr/>
        </p:nvSpPr>
        <p:spPr>
          <a:xfrm>
            <a:off x="1213590" y="6310309"/>
            <a:ext cx="10010400" cy="288300"/>
          </a:xfrm>
          <a:prstGeom prst="rect">
            <a:avLst/>
          </a:prstGeom>
          <a:solidFill>
            <a:srgbClr val="9CC2E5"/>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chemeClr val="dk1"/>
                </a:solidFill>
                <a:latin typeface="Calibri"/>
                <a:ea typeface="Calibri"/>
                <a:cs typeface="Calibri"/>
                <a:sym typeface="Calibri"/>
              </a:rPr>
              <a:t>Relative Campaign Presence</a:t>
            </a:r>
            <a:endParaRPr/>
          </a:p>
        </p:txBody>
      </p:sp>
      <p:sp>
        <p:nvSpPr>
          <p:cNvPr id="475" name="Google Shape;475;g27bd62ef681_3_0"/>
          <p:cNvSpPr/>
          <p:nvPr/>
        </p:nvSpPr>
        <p:spPr>
          <a:xfrm rot="-5400000">
            <a:off x="-1998672" y="3479332"/>
            <a:ext cx="5257500" cy="288300"/>
          </a:xfrm>
          <a:prstGeom prst="rect">
            <a:avLst/>
          </a:prstGeom>
          <a:solidFill>
            <a:srgbClr val="9CC2E5"/>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chemeClr val="dk1"/>
                </a:solidFill>
                <a:latin typeface="Calibri"/>
                <a:ea typeface="Calibri"/>
                <a:cs typeface="Calibri"/>
                <a:sym typeface="Calibri"/>
              </a:rPr>
              <a:t>Relative Underbanked Population</a:t>
            </a:r>
            <a:endParaRPr/>
          </a:p>
        </p:txBody>
      </p:sp>
      <p:sp>
        <p:nvSpPr>
          <p:cNvPr id="476" name="Google Shape;476;g27bd62ef681_3_0"/>
          <p:cNvSpPr/>
          <p:nvPr/>
        </p:nvSpPr>
        <p:spPr>
          <a:xfrm>
            <a:off x="1213590" y="6306922"/>
            <a:ext cx="1260900" cy="288300"/>
          </a:xfrm>
          <a:prstGeom prst="rect">
            <a:avLst/>
          </a:prstGeom>
          <a:solidFill>
            <a:srgbClr val="DDEAF6"/>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chemeClr val="dk1"/>
                </a:solidFill>
                <a:latin typeface="Calibri"/>
                <a:ea typeface="Calibri"/>
                <a:cs typeface="Calibri"/>
                <a:sym typeface="Calibri"/>
              </a:rPr>
              <a:t>Low</a:t>
            </a:r>
            <a:endParaRPr/>
          </a:p>
        </p:txBody>
      </p:sp>
      <p:sp>
        <p:nvSpPr>
          <p:cNvPr id="477" name="Google Shape;477;g27bd62ef681_3_0"/>
          <p:cNvSpPr/>
          <p:nvPr/>
        </p:nvSpPr>
        <p:spPr>
          <a:xfrm>
            <a:off x="9953331" y="6306921"/>
            <a:ext cx="1260900" cy="288300"/>
          </a:xfrm>
          <a:prstGeom prst="rect">
            <a:avLst/>
          </a:prstGeom>
          <a:solidFill>
            <a:srgbClr val="002060"/>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chemeClr val="lt1"/>
                </a:solidFill>
                <a:latin typeface="Calibri"/>
                <a:ea typeface="Calibri"/>
                <a:cs typeface="Calibri"/>
                <a:sym typeface="Calibri"/>
              </a:rPr>
              <a:t>High</a:t>
            </a:r>
            <a:endParaRPr/>
          </a:p>
        </p:txBody>
      </p:sp>
      <p:sp>
        <p:nvSpPr>
          <p:cNvPr id="478" name="Google Shape;478;g27bd62ef681_3_0"/>
          <p:cNvSpPr/>
          <p:nvPr/>
        </p:nvSpPr>
        <p:spPr>
          <a:xfrm rot="-5400000">
            <a:off x="204679" y="5701931"/>
            <a:ext cx="850800" cy="288300"/>
          </a:xfrm>
          <a:prstGeom prst="rect">
            <a:avLst/>
          </a:prstGeom>
          <a:solidFill>
            <a:srgbClr val="DDEAF6"/>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chemeClr val="dk1"/>
                </a:solidFill>
                <a:latin typeface="Calibri"/>
                <a:ea typeface="Calibri"/>
                <a:cs typeface="Calibri"/>
                <a:sym typeface="Calibri"/>
              </a:rPr>
              <a:t>Low</a:t>
            </a:r>
            <a:endParaRPr/>
          </a:p>
        </p:txBody>
      </p:sp>
      <p:sp>
        <p:nvSpPr>
          <p:cNvPr id="479" name="Google Shape;479;g27bd62ef681_3_0"/>
          <p:cNvSpPr/>
          <p:nvPr/>
        </p:nvSpPr>
        <p:spPr>
          <a:xfrm rot="-5400000">
            <a:off x="203239" y="1276721"/>
            <a:ext cx="850800" cy="288300"/>
          </a:xfrm>
          <a:prstGeom prst="rect">
            <a:avLst/>
          </a:prstGeom>
          <a:solidFill>
            <a:srgbClr val="002060"/>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chemeClr val="lt1"/>
                </a:solidFill>
                <a:latin typeface="Calibri"/>
                <a:ea typeface="Calibri"/>
                <a:cs typeface="Calibri"/>
                <a:sym typeface="Calibri"/>
              </a:rPr>
              <a:t>High</a:t>
            </a:r>
            <a:endParaRPr/>
          </a:p>
        </p:txBody>
      </p:sp>
      <p:sp>
        <p:nvSpPr>
          <p:cNvPr id="480" name="Google Shape;480;g27bd62ef681_3_0"/>
          <p:cNvSpPr/>
          <p:nvPr/>
        </p:nvSpPr>
        <p:spPr>
          <a:xfrm>
            <a:off x="3171442" y="3578320"/>
            <a:ext cx="1260900" cy="288300"/>
          </a:xfrm>
          <a:prstGeom prst="rect">
            <a:avLst/>
          </a:prstGeom>
          <a:solidFill>
            <a:srgbClr val="FFC000"/>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chemeClr val="dk1"/>
                </a:solidFill>
                <a:latin typeface="Calibri"/>
                <a:ea typeface="Calibri"/>
                <a:cs typeface="Calibri"/>
                <a:sym typeface="Calibri"/>
              </a:rPr>
              <a:t>27 States</a:t>
            </a:r>
            <a:endParaRPr/>
          </a:p>
        </p:txBody>
      </p:sp>
      <p:sp>
        <p:nvSpPr>
          <p:cNvPr id="481" name="Google Shape;481;g27bd62ef681_3_0"/>
          <p:cNvSpPr/>
          <p:nvPr/>
        </p:nvSpPr>
        <p:spPr>
          <a:xfrm>
            <a:off x="3079283" y="959315"/>
            <a:ext cx="1260900" cy="288300"/>
          </a:xfrm>
          <a:prstGeom prst="rect">
            <a:avLst/>
          </a:prstGeom>
          <a:solidFill>
            <a:srgbClr val="FF0000"/>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chemeClr val="lt1"/>
                </a:solidFill>
                <a:latin typeface="Calibri"/>
                <a:ea typeface="Calibri"/>
                <a:cs typeface="Calibri"/>
                <a:sym typeface="Calibri"/>
              </a:rPr>
              <a:t>12 States</a:t>
            </a:r>
            <a:endParaRPr/>
          </a:p>
        </p:txBody>
      </p:sp>
      <p:sp>
        <p:nvSpPr>
          <p:cNvPr id="482" name="Google Shape;482;g27bd62ef681_3_0"/>
          <p:cNvSpPr/>
          <p:nvPr/>
        </p:nvSpPr>
        <p:spPr>
          <a:xfrm>
            <a:off x="8103667" y="989037"/>
            <a:ext cx="1260900" cy="288300"/>
          </a:xfrm>
          <a:prstGeom prst="rect">
            <a:avLst/>
          </a:prstGeom>
          <a:solidFill>
            <a:srgbClr val="92D050"/>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chemeClr val="dk1"/>
                </a:solidFill>
                <a:latin typeface="Calibri"/>
                <a:ea typeface="Calibri"/>
                <a:cs typeface="Calibri"/>
                <a:sym typeface="Calibri"/>
              </a:rPr>
              <a:t>6 States</a:t>
            </a:r>
            <a:endParaRPr/>
          </a:p>
        </p:txBody>
      </p:sp>
      <p:sp>
        <p:nvSpPr>
          <p:cNvPr id="483" name="Google Shape;483;g27bd62ef681_3_0"/>
          <p:cNvSpPr/>
          <p:nvPr/>
        </p:nvSpPr>
        <p:spPr>
          <a:xfrm>
            <a:off x="8112029" y="3588046"/>
            <a:ext cx="1260900" cy="288300"/>
          </a:xfrm>
          <a:prstGeom prst="rect">
            <a:avLst/>
          </a:prstGeom>
          <a:solidFill>
            <a:srgbClr val="FF0000"/>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chemeClr val="lt1"/>
                </a:solidFill>
                <a:latin typeface="Calibri"/>
                <a:ea typeface="Calibri"/>
                <a:cs typeface="Calibri"/>
                <a:sym typeface="Calibri"/>
              </a:rPr>
              <a:t>6 States</a:t>
            </a:r>
            <a:endParaRPr/>
          </a:p>
        </p:txBody>
      </p:sp>
      <p:sp>
        <p:nvSpPr>
          <p:cNvPr id="484" name="Google Shape;484;g27bd62ef681_3_0"/>
          <p:cNvSpPr/>
          <p:nvPr/>
        </p:nvSpPr>
        <p:spPr>
          <a:xfrm>
            <a:off x="1450677" y="4664036"/>
            <a:ext cx="1328400" cy="356100"/>
          </a:xfrm>
          <a:prstGeom prst="roundRect">
            <a:avLst>
              <a:gd fmla="val 16667" name="adj"/>
            </a:avLst>
          </a:prstGeom>
          <a:solidFill>
            <a:schemeClr val="lt1"/>
          </a:solidFill>
          <a:ln cap="flat" cmpd="sng" w="28575">
            <a:solidFill>
              <a:srgbClr val="FFC00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Pennsylvania</a:t>
            </a:r>
            <a:endParaRPr/>
          </a:p>
        </p:txBody>
      </p:sp>
      <p:sp>
        <p:nvSpPr>
          <p:cNvPr id="485" name="Google Shape;485;g27bd62ef681_3_0"/>
          <p:cNvSpPr/>
          <p:nvPr/>
        </p:nvSpPr>
        <p:spPr>
          <a:xfrm>
            <a:off x="2954179" y="4664036"/>
            <a:ext cx="1328400" cy="356100"/>
          </a:xfrm>
          <a:prstGeom prst="roundRect">
            <a:avLst>
              <a:gd fmla="val 16667" name="adj"/>
            </a:avLst>
          </a:prstGeom>
          <a:solidFill>
            <a:schemeClr val="lt1"/>
          </a:solidFill>
          <a:ln cap="flat" cmpd="sng" w="28575">
            <a:solidFill>
              <a:srgbClr val="FFC00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Ohio</a:t>
            </a:r>
            <a:endParaRPr/>
          </a:p>
        </p:txBody>
      </p:sp>
      <p:sp>
        <p:nvSpPr>
          <p:cNvPr id="486" name="Google Shape;486;g27bd62ef681_3_0"/>
          <p:cNvSpPr/>
          <p:nvPr/>
        </p:nvSpPr>
        <p:spPr>
          <a:xfrm>
            <a:off x="4466122" y="4663921"/>
            <a:ext cx="1328400" cy="356100"/>
          </a:xfrm>
          <a:prstGeom prst="roundRect">
            <a:avLst>
              <a:gd fmla="val 16667" name="adj"/>
            </a:avLst>
          </a:prstGeom>
          <a:solidFill>
            <a:schemeClr val="lt1"/>
          </a:solidFill>
          <a:ln cap="flat" cmpd="sng" w="28575">
            <a:solidFill>
              <a:srgbClr val="FFC00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Tennessee</a:t>
            </a:r>
            <a:endParaRPr/>
          </a:p>
        </p:txBody>
      </p:sp>
      <p:sp>
        <p:nvSpPr>
          <p:cNvPr id="487" name="Google Shape;487;g27bd62ef681_3_0"/>
          <p:cNvSpPr/>
          <p:nvPr/>
        </p:nvSpPr>
        <p:spPr>
          <a:xfrm>
            <a:off x="2227386" y="5215899"/>
            <a:ext cx="1328400" cy="356100"/>
          </a:xfrm>
          <a:prstGeom prst="roundRect">
            <a:avLst>
              <a:gd fmla="val 16667" name="adj"/>
            </a:avLst>
          </a:prstGeom>
          <a:solidFill>
            <a:schemeClr val="lt1"/>
          </a:solidFill>
          <a:ln cap="flat" cmpd="sng" w="28575">
            <a:solidFill>
              <a:srgbClr val="FFC00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Indiana</a:t>
            </a:r>
            <a:endParaRPr/>
          </a:p>
        </p:txBody>
      </p:sp>
      <p:sp>
        <p:nvSpPr>
          <p:cNvPr id="488" name="Google Shape;488;g27bd62ef681_3_0"/>
          <p:cNvSpPr/>
          <p:nvPr/>
        </p:nvSpPr>
        <p:spPr>
          <a:xfrm>
            <a:off x="3739329" y="5215784"/>
            <a:ext cx="1328400" cy="356100"/>
          </a:xfrm>
          <a:prstGeom prst="roundRect">
            <a:avLst>
              <a:gd fmla="val 16667" name="adj"/>
            </a:avLst>
          </a:prstGeom>
          <a:solidFill>
            <a:schemeClr val="lt1"/>
          </a:solidFill>
          <a:ln cap="flat" cmpd="sng" w="28575">
            <a:solidFill>
              <a:srgbClr val="FFC00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Missouri</a:t>
            </a:r>
            <a:endParaRPr/>
          </a:p>
        </p:txBody>
      </p:sp>
      <p:sp>
        <p:nvSpPr>
          <p:cNvPr id="489" name="Google Shape;489;g27bd62ef681_3_0"/>
          <p:cNvSpPr/>
          <p:nvPr/>
        </p:nvSpPr>
        <p:spPr>
          <a:xfrm>
            <a:off x="1416903" y="1796499"/>
            <a:ext cx="1328400" cy="356100"/>
          </a:xfrm>
          <a:prstGeom prst="roundRect">
            <a:avLst>
              <a:gd fmla="val 16667" name="adj"/>
            </a:avLst>
          </a:prstGeom>
          <a:solidFill>
            <a:schemeClr val="lt1"/>
          </a:solidFill>
          <a:ln cap="flat" cmpd="sng" w="28575">
            <a:solidFill>
              <a:srgbClr val="FF000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Texas</a:t>
            </a:r>
            <a:endParaRPr/>
          </a:p>
        </p:txBody>
      </p:sp>
      <p:sp>
        <p:nvSpPr>
          <p:cNvPr id="490" name="Google Shape;490;g27bd62ef681_3_0"/>
          <p:cNvSpPr/>
          <p:nvPr/>
        </p:nvSpPr>
        <p:spPr>
          <a:xfrm>
            <a:off x="2920405" y="1796499"/>
            <a:ext cx="1328400" cy="356100"/>
          </a:xfrm>
          <a:prstGeom prst="roundRect">
            <a:avLst>
              <a:gd fmla="val 16667" name="adj"/>
            </a:avLst>
          </a:prstGeom>
          <a:solidFill>
            <a:schemeClr val="lt1"/>
          </a:solidFill>
          <a:ln cap="flat" cmpd="sng" w="28575">
            <a:solidFill>
              <a:srgbClr val="FF000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New Jersey</a:t>
            </a:r>
            <a:endParaRPr/>
          </a:p>
        </p:txBody>
      </p:sp>
      <p:sp>
        <p:nvSpPr>
          <p:cNvPr id="491" name="Google Shape;491;g27bd62ef681_3_0"/>
          <p:cNvSpPr/>
          <p:nvPr/>
        </p:nvSpPr>
        <p:spPr>
          <a:xfrm>
            <a:off x="4432348" y="1796384"/>
            <a:ext cx="1328400" cy="356100"/>
          </a:xfrm>
          <a:prstGeom prst="roundRect">
            <a:avLst>
              <a:gd fmla="val 16667" name="adj"/>
            </a:avLst>
          </a:prstGeom>
          <a:solidFill>
            <a:schemeClr val="lt1"/>
          </a:solidFill>
          <a:ln cap="flat" cmpd="sng" w="28575">
            <a:solidFill>
              <a:srgbClr val="FF000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South Carolina</a:t>
            </a:r>
            <a:endParaRPr/>
          </a:p>
        </p:txBody>
      </p:sp>
      <p:sp>
        <p:nvSpPr>
          <p:cNvPr id="492" name="Google Shape;492;g27bd62ef681_3_0"/>
          <p:cNvSpPr/>
          <p:nvPr/>
        </p:nvSpPr>
        <p:spPr>
          <a:xfrm>
            <a:off x="2193612" y="2348362"/>
            <a:ext cx="1328400" cy="356100"/>
          </a:xfrm>
          <a:prstGeom prst="roundRect">
            <a:avLst>
              <a:gd fmla="val 16667" name="adj"/>
            </a:avLst>
          </a:prstGeom>
          <a:solidFill>
            <a:schemeClr val="lt1"/>
          </a:solidFill>
          <a:ln cap="flat" cmpd="sng" w="28575">
            <a:solidFill>
              <a:srgbClr val="FF000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Mississippi</a:t>
            </a:r>
            <a:endParaRPr/>
          </a:p>
        </p:txBody>
      </p:sp>
      <p:sp>
        <p:nvSpPr>
          <p:cNvPr id="493" name="Google Shape;493;g27bd62ef681_3_0"/>
          <p:cNvSpPr/>
          <p:nvPr/>
        </p:nvSpPr>
        <p:spPr>
          <a:xfrm>
            <a:off x="3705555" y="2348247"/>
            <a:ext cx="1328400" cy="356100"/>
          </a:xfrm>
          <a:prstGeom prst="roundRect">
            <a:avLst>
              <a:gd fmla="val 16667" name="adj"/>
            </a:avLst>
          </a:prstGeom>
          <a:solidFill>
            <a:schemeClr val="lt1"/>
          </a:solidFill>
          <a:ln cap="flat" cmpd="sng" w="28575">
            <a:solidFill>
              <a:srgbClr val="FF000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Missouri</a:t>
            </a:r>
            <a:endParaRPr/>
          </a:p>
        </p:txBody>
      </p:sp>
      <p:sp>
        <p:nvSpPr>
          <p:cNvPr id="494" name="Google Shape;494;g27bd62ef681_3_0"/>
          <p:cNvSpPr/>
          <p:nvPr/>
        </p:nvSpPr>
        <p:spPr>
          <a:xfrm>
            <a:off x="2916773" y="2953298"/>
            <a:ext cx="1328400" cy="356100"/>
          </a:xfrm>
          <a:prstGeom prst="roundRect">
            <a:avLst>
              <a:gd fmla="val 16667" name="adj"/>
            </a:avLst>
          </a:prstGeom>
          <a:solidFill>
            <a:schemeClr val="lt1"/>
          </a:solidFill>
          <a:ln cap="flat" cmpd="sng" w="28575">
            <a:solidFill>
              <a:srgbClr val="FF000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Connecticut</a:t>
            </a:r>
            <a:endParaRPr/>
          </a:p>
        </p:txBody>
      </p:sp>
      <p:sp>
        <p:nvSpPr>
          <p:cNvPr id="495" name="Google Shape;495;g27bd62ef681_3_0"/>
          <p:cNvSpPr/>
          <p:nvPr/>
        </p:nvSpPr>
        <p:spPr>
          <a:xfrm>
            <a:off x="6481093" y="1863071"/>
            <a:ext cx="1328400" cy="356100"/>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Georgia</a:t>
            </a:r>
            <a:endParaRPr/>
          </a:p>
        </p:txBody>
      </p:sp>
      <p:sp>
        <p:nvSpPr>
          <p:cNvPr id="496" name="Google Shape;496;g27bd62ef681_3_0"/>
          <p:cNvSpPr/>
          <p:nvPr/>
        </p:nvSpPr>
        <p:spPr>
          <a:xfrm>
            <a:off x="7984595" y="1863071"/>
            <a:ext cx="1328400" cy="356100"/>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Maryland</a:t>
            </a:r>
            <a:endParaRPr/>
          </a:p>
        </p:txBody>
      </p:sp>
      <p:sp>
        <p:nvSpPr>
          <p:cNvPr id="497" name="Google Shape;497;g27bd62ef681_3_0"/>
          <p:cNvSpPr/>
          <p:nvPr/>
        </p:nvSpPr>
        <p:spPr>
          <a:xfrm>
            <a:off x="9496538" y="1864719"/>
            <a:ext cx="1328400" cy="352500"/>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Arizona</a:t>
            </a:r>
            <a:endParaRPr/>
          </a:p>
        </p:txBody>
      </p:sp>
      <p:sp>
        <p:nvSpPr>
          <p:cNvPr id="498" name="Google Shape;498;g27bd62ef681_3_0"/>
          <p:cNvSpPr/>
          <p:nvPr/>
        </p:nvSpPr>
        <p:spPr>
          <a:xfrm>
            <a:off x="7257802" y="2414934"/>
            <a:ext cx="1328400" cy="356100"/>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Kentucky</a:t>
            </a:r>
            <a:endParaRPr/>
          </a:p>
        </p:txBody>
      </p:sp>
      <p:sp>
        <p:nvSpPr>
          <p:cNvPr id="499" name="Google Shape;499;g27bd62ef681_3_0"/>
          <p:cNvSpPr/>
          <p:nvPr/>
        </p:nvSpPr>
        <p:spPr>
          <a:xfrm>
            <a:off x="8769745" y="2414819"/>
            <a:ext cx="1328400" cy="356100"/>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Kansas</a:t>
            </a:r>
            <a:endParaRPr/>
          </a:p>
        </p:txBody>
      </p:sp>
      <p:sp>
        <p:nvSpPr>
          <p:cNvPr id="500" name="Google Shape;500;g27bd62ef681_3_0"/>
          <p:cNvSpPr/>
          <p:nvPr/>
        </p:nvSpPr>
        <p:spPr>
          <a:xfrm>
            <a:off x="7980963" y="3019870"/>
            <a:ext cx="1328400" cy="356100"/>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Hawaii</a:t>
            </a:r>
            <a:endParaRPr/>
          </a:p>
        </p:txBody>
      </p:sp>
      <p:sp>
        <p:nvSpPr>
          <p:cNvPr id="501" name="Google Shape;501;g27bd62ef681_3_0"/>
          <p:cNvSpPr/>
          <p:nvPr/>
        </p:nvSpPr>
        <p:spPr>
          <a:xfrm>
            <a:off x="6549336" y="4618104"/>
            <a:ext cx="1328400" cy="356100"/>
          </a:xfrm>
          <a:prstGeom prst="roundRect">
            <a:avLst>
              <a:gd fmla="val 16667" name="adj"/>
            </a:avLst>
          </a:prstGeom>
          <a:solidFill>
            <a:schemeClr val="lt1"/>
          </a:solidFill>
          <a:ln cap="flat" cmpd="sng" w="28575">
            <a:solidFill>
              <a:srgbClr val="FF000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California</a:t>
            </a:r>
            <a:endParaRPr/>
          </a:p>
        </p:txBody>
      </p:sp>
      <p:sp>
        <p:nvSpPr>
          <p:cNvPr id="502" name="Google Shape;502;g27bd62ef681_3_0"/>
          <p:cNvSpPr/>
          <p:nvPr/>
        </p:nvSpPr>
        <p:spPr>
          <a:xfrm>
            <a:off x="8052838" y="4618104"/>
            <a:ext cx="1328400" cy="356100"/>
          </a:xfrm>
          <a:prstGeom prst="roundRect">
            <a:avLst>
              <a:gd fmla="val 16667" name="adj"/>
            </a:avLst>
          </a:prstGeom>
          <a:solidFill>
            <a:schemeClr val="lt1"/>
          </a:solidFill>
          <a:ln cap="flat" cmpd="sng" w="28575">
            <a:solidFill>
              <a:srgbClr val="FF000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DC</a:t>
            </a:r>
            <a:endParaRPr/>
          </a:p>
        </p:txBody>
      </p:sp>
      <p:sp>
        <p:nvSpPr>
          <p:cNvPr id="503" name="Google Shape;503;g27bd62ef681_3_0"/>
          <p:cNvSpPr/>
          <p:nvPr/>
        </p:nvSpPr>
        <p:spPr>
          <a:xfrm>
            <a:off x="9564781" y="4619752"/>
            <a:ext cx="1328400" cy="352500"/>
          </a:xfrm>
          <a:prstGeom prst="roundRect">
            <a:avLst>
              <a:gd fmla="val 16667" name="adj"/>
            </a:avLst>
          </a:prstGeom>
          <a:solidFill>
            <a:schemeClr val="lt1"/>
          </a:solidFill>
          <a:ln cap="flat" cmpd="sng" w="28575">
            <a:solidFill>
              <a:srgbClr val="FF000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Illinois</a:t>
            </a:r>
            <a:endParaRPr/>
          </a:p>
        </p:txBody>
      </p:sp>
      <p:sp>
        <p:nvSpPr>
          <p:cNvPr id="504" name="Google Shape;504;g27bd62ef681_3_0"/>
          <p:cNvSpPr/>
          <p:nvPr/>
        </p:nvSpPr>
        <p:spPr>
          <a:xfrm>
            <a:off x="7326045" y="5169967"/>
            <a:ext cx="1328400" cy="356100"/>
          </a:xfrm>
          <a:prstGeom prst="roundRect">
            <a:avLst>
              <a:gd fmla="val 16667" name="adj"/>
            </a:avLst>
          </a:prstGeom>
          <a:solidFill>
            <a:schemeClr val="lt1"/>
          </a:solidFill>
          <a:ln cap="flat" cmpd="sng" w="28575">
            <a:solidFill>
              <a:srgbClr val="FF000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Colorado</a:t>
            </a:r>
            <a:endParaRPr/>
          </a:p>
        </p:txBody>
      </p:sp>
      <p:sp>
        <p:nvSpPr>
          <p:cNvPr id="505" name="Google Shape;505;g27bd62ef681_3_0"/>
          <p:cNvSpPr/>
          <p:nvPr/>
        </p:nvSpPr>
        <p:spPr>
          <a:xfrm>
            <a:off x="8837988" y="5169852"/>
            <a:ext cx="1328400" cy="356100"/>
          </a:xfrm>
          <a:prstGeom prst="roundRect">
            <a:avLst>
              <a:gd fmla="val 16667" name="adj"/>
            </a:avLst>
          </a:prstGeom>
          <a:solidFill>
            <a:schemeClr val="lt1"/>
          </a:solidFill>
          <a:ln cap="flat" cmpd="sng" w="28575">
            <a:solidFill>
              <a:srgbClr val="FF000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Virginia</a:t>
            </a:r>
            <a:endParaRPr/>
          </a:p>
        </p:txBody>
      </p:sp>
      <p:sp>
        <p:nvSpPr>
          <p:cNvPr id="506" name="Google Shape;506;g27bd62ef681_3_0"/>
          <p:cNvSpPr/>
          <p:nvPr/>
        </p:nvSpPr>
        <p:spPr>
          <a:xfrm>
            <a:off x="8049206" y="5774903"/>
            <a:ext cx="1328400" cy="356100"/>
          </a:xfrm>
          <a:prstGeom prst="roundRect">
            <a:avLst>
              <a:gd fmla="val 16667" name="adj"/>
            </a:avLst>
          </a:prstGeom>
          <a:solidFill>
            <a:schemeClr val="lt1"/>
          </a:solidFill>
          <a:ln cap="flat" cmpd="sng" w="28575">
            <a:solidFill>
              <a:srgbClr val="FF000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Utah</a:t>
            </a:r>
            <a:endParaRPr/>
          </a:p>
        </p:txBody>
      </p:sp>
      <p:sp>
        <p:nvSpPr>
          <p:cNvPr id="507" name="Google Shape;507;g27bd62ef681_3_0"/>
          <p:cNvSpPr txBox="1"/>
          <p:nvPr/>
        </p:nvSpPr>
        <p:spPr>
          <a:xfrm>
            <a:off x="1162350" y="853259"/>
            <a:ext cx="1427700" cy="831000"/>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GB" sz="1600">
                <a:solidFill>
                  <a:schemeClr val="lt1"/>
                </a:solidFill>
                <a:latin typeface="Calibri"/>
                <a:ea typeface="Calibri"/>
                <a:cs typeface="Calibri"/>
                <a:sym typeface="Calibri"/>
              </a:rPr>
              <a:t>1</a:t>
            </a:r>
            <a:r>
              <a:rPr b="1" baseline="30000" i="1" lang="en-GB" sz="1600">
                <a:solidFill>
                  <a:schemeClr val="lt1"/>
                </a:solidFill>
                <a:latin typeface="Calibri"/>
                <a:ea typeface="Calibri"/>
                <a:cs typeface="Calibri"/>
                <a:sym typeface="Calibri"/>
              </a:rPr>
              <a:t>st</a:t>
            </a:r>
            <a:r>
              <a:rPr b="1" i="1" lang="en-GB" sz="1600">
                <a:solidFill>
                  <a:schemeClr val="lt1"/>
                </a:solidFill>
                <a:latin typeface="Calibri"/>
                <a:ea typeface="Calibri"/>
                <a:cs typeface="Calibri"/>
                <a:sym typeface="Calibri"/>
              </a:rPr>
              <a:t> priority to increase presence</a:t>
            </a:r>
            <a:endParaRPr/>
          </a:p>
        </p:txBody>
      </p:sp>
      <p:sp>
        <p:nvSpPr>
          <p:cNvPr id="508" name="Google Shape;508;g27bd62ef681_3_0"/>
          <p:cNvSpPr txBox="1"/>
          <p:nvPr/>
        </p:nvSpPr>
        <p:spPr>
          <a:xfrm>
            <a:off x="1162349" y="3668000"/>
            <a:ext cx="1427700" cy="831000"/>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GB" sz="1600">
                <a:solidFill>
                  <a:schemeClr val="lt1"/>
                </a:solidFill>
                <a:latin typeface="Calibri"/>
                <a:ea typeface="Calibri"/>
                <a:cs typeface="Calibri"/>
                <a:sym typeface="Calibri"/>
              </a:rPr>
              <a:t>Next group to increase presence</a:t>
            </a:r>
            <a:endParaRPr/>
          </a:p>
        </p:txBody>
      </p:sp>
      <p:sp>
        <p:nvSpPr>
          <p:cNvPr id="509" name="Google Shape;509;g27bd62ef681_3_0"/>
          <p:cNvSpPr txBox="1"/>
          <p:nvPr/>
        </p:nvSpPr>
        <p:spPr>
          <a:xfrm>
            <a:off x="10057432" y="3649888"/>
            <a:ext cx="1848000" cy="831000"/>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GB" sz="1600">
                <a:solidFill>
                  <a:schemeClr val="dk1"/>
                </a:solidFill>
                <a:latin typeface="Calibri"/>
                <a:ea typeface="Calibri"/>
                <a:cs typeface="Calibri"/>
                <a:sym typeface="Calibri"/>
              </a:rPr>
              <a:t>1</a:t>
            </a:r>
            <a:r>
              <a:rPr b="1" baseline="30000" i="1" lang="en-GB" sz="1600">
                <a:solidFill>
                  <a:schemeClr val="dk1"/>
                </a:solidFill>
                <a:latin typeface="Calibri"/>
                <a:ea typeface="Calibri"/>
                <a:cs typeface="Calibri"/>
                <a:sym typeface="Calibri"/>
              </a:rPr>
              <a:t>st</a:t>
            </a:r>
            <a:r>
              <a:rPr b="1" i="1" lang="en-GB" sz="1600">
                <a:solidFill>
                  <a:schemeClr val="dk1"/>
                </a:solidFill>
                <a:latin typeface="Calibri"/>
                <a:ea typeface="Calibri"/>
                <a:cs typeface="Calibri"/>
                <a:sym typeface="Calibri"/>
              </a:rPr>
              <a:t> group to assess reallocating of spend</a:t>
            </a:r>
            <a:endParaRPr/>
          </a:p>
        </p:txBody>
      </p:sp>
      <p:sp>
        <p:nvSpPr>
          <p:cNvPr id="510" name="Google Shape;510;g27bd62ef681_3_0"/>
          <p:cNvSpPr txBox="1"/>
          <p:nvPr/>
        </p:nvSpPr>
        <p:spPr>
          <a:xfrm>
            <a:off x="10057432" y="982038"/>
            <a:ext cx="1848000" cy="831000"/>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GB" sz="1600">
                <a:solidFill>
                  <a:schemeClr val="dk1"/>
                </a:solidFill>
                <a:latin typeface="Calibri"/>
                <a:ea typeface="Calibri"/>
                <a:cs typeface="Calibri"/>
                <a:sym typeface="Calibri"/>
              </a:rPr>
              <a:t>Next group to assess reallocating of spend</a:t>
            </a:r>
            <a:endParaRPr/>
          </a:p>
        </p:txBody>
      </p:sp>
      <p:sp>
        <p:nvSpPr>
          <p:cNvPr id="511" name="Google Shape;511;g27bd62ef681_3_0"/>
          <p:cNvSpPr txBox="1"/>
          <p:nvPr/>
        </p:nvSpPr>
        <p:spPr>
          <a:xfrm>
            <a:off x="4748755" y="678218"/>
            <a:ext cx="24936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800">
                <a:solidFill>
                  <a:schemeClr val="dk1"/>
                </a:solidFill>
                <a:latin typeface="Calibri"/>
                <a:ea typeface="Calibri"/>
                <a:cs typeface="Calibri"/>
                <a:sym typeface="Calibri"/>
              </a:rPr>
              <a:t>USA States</a:t>
            </a:r>
            <a:endParaRPr/>
          </a:p>
        </p:txBody>
      </p:sp>
      <p:pic>
        <p:nvPicPr>
          <p:cNvPr id="512" name="Google Shape;512;g27bd62ef681_3_0"/>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513" name="Google Shape;513;g27bd62ef681_3_0"/>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g27d417ab344_0_75"/>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520" name="Google Shape;520;g27d417ab344_0_75"/>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pic>
        <p:nvPicPr>
          <p:cNvPr id="521" name="Google Shape;521;g27d417ab344_0_75"/>
          <p:cNvPicPr preferRelativeResize="0"/>
          <p:nvPr/>
        </p:nvPicPr>
        <p:blipFill>
          <a:blip r:embed="rId5">
            <a:alphaModFix/>
          </a:blip>
          <a:stretch>
            <a:fillRect/>
          </a:stretch>
        </p:blipFill>
        <p:spPr>
          <a:xfrm>
            <a:off x="6367125" y="4647775"/>
            <a:ext cx="1524000" cy="676275"/>
          </a:xfrm>
          <a:prstGeom prst="rect">
            <a:avLst/>
          </a:prstGeom>
          <a:noFill/>
          <a:ln>
            <a:noFill/>
          </a:ln>
        </p:spPr>
      </p:pic>
      <p:graphicFrame>
        <p:nvGraphicFramePr>
          <p:cNvPr id="522" name="Google Shape;522;g27d417ab344_0_75"/>
          <p:cNvGraphicFramePr/>
          <p:nvPr/>
        </p:nvGraphicFramePr>
        <p:xfrm>
          <a:off x="8234600" y="1668225"/>
          <a:ext cx="3000000" cy="3000000"/>
        </p:xfrm>
        <a:graphic>
          <a:graphicData uri="http://schemas.openxmlformats.org/drawingml/2006/table">
            <a:tbl>
              <a:tblPr>
                <a:noFill/>
                <a:tableStyleId>{14AD33CC-08D0-46B4-9658-329B268BAF7B}</a:tableStyleId>
              </a:tblPr>
              <a:tblGrid>
                <a:gridCol w="1470875"/>
                <a:gridCol w="780925"/>
                <a:gridCol w="727525"/>
                <a:gridCol w="838850"/>
              </a:tblGrid>
              <a:tr h="569600">
                <a:tc>
                  <a:txBody>
                    <a:bodyPr/>
                    <a:lstStyle/>
                    <a:p>
                      <a:pPr indent="0" lvl="0" marL="0" rtl="0" algn="l">
                        <a:lnSpc>
                          <a:spcPct val="115000"/>
                        </a:lnSpc>
                        <a:spcBef>
                          <a:spcPts val="0"/>
                        </a:spcBef>
                        <a:spcAft>
                          <a:spcPts val="0"/>
                        </a:spcAft>
                        <a:buNone/>
                      </a:pPr>
                      <a:r>
                        <a:t/>
                      </a:r>
                      <a:endParaRPr b="1"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8EA9DB"/>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GB" sz="1100">
                          <a:latin typeface="Calibri"/>
                          <a:ea typeface="Calibri"/>
                          <a:cs typeface="Calibri"/>
                          <a:sym typeface="Calibri"/>
                        </a:rPr>
                        <a:t>Total Sessions</a:t>
                      </a:r>
                      <a:endParaRPr b="1"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8EA9DB"/>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GB" sz="1100">
                          <a:latin typeface="Calibri"/>
                          <a:ea typeface="Calibri"/>
                          <a:cs typeface="Calibri"/>
                          <a:sym typeface="Calibri"/>
                        </a:rPr>
                        <a:t>City</a:t>
                      </a:r>
                      <a:r>
                        <a:rPr b="1" lang="en-GB" sz="1100">
                          <a:latin typeface="Calibri"/>
                          <a:ea typeface="Calibri"/>
                          <a:cs typeface="Calibri"/>
                          <a:sym typeface="Calibri"/>
                        </a:rPr>
                        <a:t> Population</a:t>
                      </a:r>
                      <a:endParaRPr b="1"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8EA9DB"/>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GB" sz="1100">
                          <a:latin typeface="Calibri"/>
                          <a:ea typeface="Calibri"/>
                          <a:cs typeface="Calibri"/>
                          <a:sym typeface="Calibri"/>
                        </a:rPr>
                        <a:t>Share of total sessions</a:t>
                      </a:r>
                      <a:endParaRPr b="1"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8EA9DB"/>
                      </a:solidFill>
                      <a:prstDash val="solid"/>
                      <a:round/>
                      <a:headEnd len="sm" w="sm" type="none"/>
                      <a:tailEnd len="sm" w="sm" type="none"/>
                    </a:lnB>
                    <a:solidFill>
                      <a:srgbClr val="FFFFFF"/>
                    </a:solidFill>
                  </a:tcPr>
                </a:tc>
              </a:tr>
              <a:tr h="465350">
                <a:tc>
                  <a:txBody>
                    <a:bodyPr/>
                    <a:lstStyle/>
                    <a:p>
                      <a:pPr indent="0" lvl="0" marL="0" rtl="0" algn="l">
                        <a:lnSpc>
                          <a:spcPct val="115000"/>
                        </a:lnSpc>
                        <a:spcBef>
                          <a:spcPts val="0"/>
                        </a:spcBef>
                        <a:spcAft>
                          <a:spcPts val="0"/>
                        </a:spcAft>
                        <a:buNone/>
                      </a:pPr>
                      <a:r>
                        <a:rPr lang="en-GB" sz="1100">
                          <a:solidFill>
                            <a:srgbClr val="FFFFFF"/>
                          </a:solidFill>
                          <a:latin typeface="Calibri"/>
                          <a:ea typeface="Calibri"/>
                          <a:cs typeface="Calibri"/>
                          <a:sym typeface="Calibri"/>
                        </a:rPr>
                        <a:t>Dallas</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610</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1,300,092</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15.79%</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CCCCCC"/>
                      </a:solidFill>
                      <a:prstDash val="solid"/>
                      <a:round/>
                      <a:headEnd len="sm" w="sm" type="none"/>
                      <a:tailEnd len="sm" w="sm" type="none"/>
                    </a:lnB>
                  </a:tcPr>
                </a:tc>
              </a:tr>
              <a:tr h="465350">
                <a:tc>
                  <a:txBody>
                    <a:bodyPr/>
                    <a:lstStyle/>
                    <a:p>
                      <a:pPr indent="0" lvl="0" marL="0" rtl="0" algn="l">
                        <a:lnSpc>
                          <a:spcPct val="115000"/>
                        </a:lnSpc>
                        <a:spcBef>
                          <a:spcPts val="0"/>
                        </a:spcBef>
                        <a:spcAft>
                          <a:spcPts val="0"/>
                        </a:spcAft>
                        <a:buNone/>
                      </a:pPr>
                      <a:r>
                        <a:rPr lang="en-GB" sz="1100">
                          <a:solidFill>
                            <a:srgbClr val="FFFFFF"/>
                          </a:solidFill>
                          <a:latin typeface="Calibri"/>
                          <a:ea typeface="Calibri"/>
                          <a:cs typeface="Calibri"/>
                          <a:sym typeface="Calibri"/>
                        </a:rPr>
                        <a:t>Houston</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45F06"/>
                    </a:solidFill>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495</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2,304,580</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12.81%</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65350">
                <a:tc>
                  <a:txBody>
                    <a:bodyPr/>
                    <a:lstStyle/>
                    <a:p>
                      <a:pPr indent="0" lvl="0" marL="0" rtl="0" algn="l">
                        <a:lnSpc>
                          <a:spcPct val="115000"/>
                        </a:lnSpc>
                        <a:spcBef>
                          <a:spcPts val="0"/>
                        </a:spcBef>
                        <a:spcAft>
                          <a:spcPts val="0"/>
                        </a:spcAft>
                        <a:buNone/>
                      </a:pPr>
                      <a:r>
                        <a:rPr lang="en-GB" sz="1100">
                          <a:solidFill>
                            <a:srgbClr val="FFFFFF"/>
                          </a:solidFill>
                          <a:latin typeface="Calibri"/>
                          <a:ea typeface="Calibri"/>
                          <a:cs typeface="Calibri"/>
                          <a:sym typeface="Calibri"/>
                        </a:rPr>
                        <a:t>Orange </a:t>
                      </a:r>
                      <a:endParaRPr sz="1100">
                        <a:solidFill>
                          <a:srgbClr val="FFFFFF"/>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6D01"/>
                    </a:solidFill>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368</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19,347</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9.52%</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65350">
                <a:tc>
                  <a:txBody>
                    <a:bodyPr/>
                    <a:lstStyle/>
                    <a:p>
                      <a:pPr indent="0" lvl="0" marL="0" rtl="0" algn="l">
                        <a:lnSpc>
                          <a:spcPct val="115000"/>
                        </a:lnSpc>
                        <a:spcBef>
                          <a:spcPts val="0"/>
                        </a:spcBef>
                        <a:spcAft>
                          <a:spcPts val="0"/>
                        </a:spcAft>
                        <a:buNone/>
                      </a:pPr>
                      <a:r>
                        <a:rPr lang="en-GB" sz="1100">
                          <a:solidFill>
                            <a:schemeClr val="lt1"/>
                          </a:solidFill>
                          <a:latin typeface="Calibri"/>
                          <a:ea typeface="Calibri"/>
                          <a:cs typeface="Calibri"/>
                          <a:sym typeface="Calibri"/>
                        </a:rPr>
                        <a:t>Austin</a:t>
                      </a:r>
                      <a:endParaRPr sz="1100">
                        <a:solidFill>
                          <a:schemeClr val="lt1"/>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A9DB"/>
                    </a:solidFill>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212</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931,830</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5.49%</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65350">
                <a:tc>
                  <a:txBody>
                    <a:bodyPr/>
                    <a:lstStyle/>
                    <a:p>
                      <a:pPr indent="0" lvl="0" marL="0" rtl="0" algn="l">
                        <a:lnSpc>
                          <a:spcPct val="115000"/>
                        </a:lnSpc>
                        <a:spcBef>
                          <a:spcPts val="0"/>
                        </a:spcBef>
                        <a:spcAft>
                          <a:spcPts val="0"/>
                        </a:spcAft>
                        <a:buNone/>
                      </a:pPr>
                      <a:r>
                        <a:rPr lang="en-GB" sz="1100">
                          <a:solidFill>
                            <a:schemeClr val="lt1"/>
                          </a:solidFill>
                          <a:latin typeface="Calibri"/>
                          <a:ea typeface="Calibri"/>
                          <a:cs typeface="Calibri"/>
                          <a:sym typeface="Calibri"/>
                        </a:rPr>
                        <a:t>San Antonio</a:t>
                      </a:r>
                      <a:endParaRPr sz="1100">
                        <a:solidFill>
                          <a:schemeClr val="lt1"/>
                        </a:solidFill>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72A1E"/>
                    </a:solidFill>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194</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1,434,625</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100">
                          <a:latin typeface="Calibri"/>
                          <a:ea typeface="Calibri"/>
                          <a:cs typeface="Calibri"/>
                          <a:sym typeface="Calibri"/>
                        </a:rPr>
                        <a:t>5.02%</a:t>
                      </a:r>
                      <a:endParaRPr sz="1100">
                        <a:latin typeface="Calibri"/>
                        <a:ea typeface="Calibri"/>
                        <a:cs typeface="Calibri"/>
                        <a:sym typeface="Calibri"/>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523" name="Google Shape;523;g27d417ab344_0_75"/>
          <p:cNvSpPr txBox="1"/>
          <p:nvPr/>
        </p:nvSpPr>
        <p:spPr>
          <a:xfrm>
            <a:off x="8234600" y="1287775"/>
            <a:ext cx="2646600" cy="1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alibri"/>
                <a:ea typeface="Calibri"/>
                <a:cs typeface="Calibri"/>
                <a:sym typeface="Calibri"/>
              </a:rPr>
              <a:t>Top cities by sessions in Texas</a:t>
            </a:r>
            <a:endParaRPr b="1">
              <a:latin typeface="Calibri"/>
              <a:ea typeface="Calibri"/>
              <a:cs typeface="Calibri"/>
              <a:sym typeface="Calibri"/>
            </a:endParaRPr>
          </a:p>
        </p:txBody>
      </p:sp>
      <p:grpSp>
        <p:nvGrpSpPr>
          <p:cNvPr id="524" name="Google Shape;524;g27d417ab344_0_75"/>
          <p:cNvGrpSpPr/>
          <p:nvPr/>
        </p:nvGrpSpPr>
        <p:grpSpPr>
          <a:xfrm>
            <a:off x="152400" y="735250"/>
            <a:ext cx="7991474" cy="5720299"/>
            <a:chOff x="152400" y="735250"/>
            <a:chExt cx="7991474" cy="5720299"/>
          </a:xfrm>
        </p:grpSpPr>
        <p:pic>
          <p:nvPicPr>
            <p:cNvPr id="525" name="Google Shape;525;g27d417ab344_0_75"/>
            <p:cNvPicPr preferRelativeResize="0"/>
            <p:nvPr/>
          </p:nvPicPr>
          <p:blipFill>
            <a:blip r:embed="rId6">
              <a:alphaModFix/>
            </a:blip>
            <a:stretch>
              <a:fillRect/>
            </a:stretch>
          </p:blipFill>
          <p:spPr>
            <a:xfrm>
              <a:off x="152400" y="735250"/>
              <a:ext cx="7991474" cy="5720299"/>
            </a:xfrm>
            <a:prstGeom prst="rect">
              <a:avLst/>
            </a:prstGeom>
            <a:noFill/>
            <a:ln>
              <a:noFill/>
            </a:ln>
          </p:spPr>
        </p:pic>
        <p:sp>
          <p:nvSpPr>
            <p:cNvPr id="526" name="Google Shape;526;g27d417ab344_0_75"/>
            <p:cNvSpPr/>
            <p:nvPr/>
          </p:nvSpPr>
          <p:spPr>
            <a:xfrm>
              <a:off x="3744675" y="5320350"/>
              <a:ext cx="217800" cy="216000"/>
            </a:xfrm>
            <a:prstGeom prst="ellipse">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200">
                <a:latin typeface="Calibri"/>
                <a:ea typeface="Calibri"/>
                <a:cs typeface="Calibri"/>
                <a:sym typeface="Calibri"/>
              </a:rPr>
              <a:t>Topline Results: </a:t>
            </a:r>
            <a:r>
              <a:rPr lang="en-GB" sz="1600">
                <a:latin typeface="Calibri"/>
                <a:ea typeface="Calibri"/>
                <a:cs typeface="Calibri"/>
                <a:sym typeface="Calibri"/>
              </a:rPr>
              <a:t>Goal Completion</a:t>
            </a:r>
            <a:endParaRPr sz="1600">
              <a:latin typeface="Calibri"/>
              <a:ea typeface="Calibri"/>
              <a:cs typeface="Calibri"/>
              <a:sym typeface="Calibri"/>
            </a:endParaRPr>
          </a:p>
        </p:txBody>
      </p:sp>
      <p:pic>
        <p:nvPicPr>
          <p:cNvPr id="168" name="Google Shape;168;p3"/>
          <p:cNvPicPr preferRelativeResize="0"/>
          <p:nvPr/>
        </p:nvPicPr>
        <p:blipFill rotWithShape="1">
          <a:blip r:embed="rId3">
            <a:alphaModFix/>
          </a:blip>
          <a:srcRect b="0" l="0" r="0" t="0"/>
          <a:stretch/>
        </p:blipFill>
        <p:spPr>
          <a:xfrm>
            <a:off x="2570850" y="1425350"/>
            <a:ext cx="7028074" cy="4422991"/>
          </a:xfrm>
          <a:prstGeom prst="rect">
            <a:avLst/>
          </a:prstGeom>
          <a:noFill/>
          <a:ln>
            <a:noFill/>
          </a:ln>
        </p:spPr>
      </p:pic>
      <p:cxnSp>
        <p:nvCxnSpPr>
          <p:cNvPr id="169" name="Google Shape;169;p3"/>
          <p:cNvCxnSpPr/>
          <p:nvPr/>
        </p:nvCxnSpPr>
        <p:spPr>
          <a:xfrm>
            <a:off x="3600069" y="1757156"/>
            <a:ext cx="0" cy="4771500"/>
          </a:xfrm>
          <a:prstGeom prst="straightConnector1">
            <a:avLst/>
          </a:prstGeom>
          <a:noFill/>
          <a:ln cap="flat" cmpd="sng" w="9525">
            <a:solidFill>
              <a:schemeClr val="accent1"/>
            </a:solidFill>
            <a:prstDash val="solid"/>
            <a:miter lim="800000"/>
            <a:headEnd len="sm" w="sm" type="none"/>
            <a:tailEnd len="sm" w="sm" type="none"/>
          </a:ln>
        </p:spPr>
      </p:cxnSp>
      <p:sp>
        <p:nvSpPr>
          <p:cNvPr id="170" name="Google Shape;170;p3"/>
          <p:cNvSpPr/>
          <p:nvPr/>
        </p:nvSpPr>
        <p:spPr>
          <a:xfrm rot="-5400000">
            <a:off x="6490279" y="1592450"/>
            <a:ext cx="356100" cy="5565300"/>
          </a:xfrm>
          <a:prstGeom prst="righ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1" name="Google Shape;171;p3"/>
          <p:cNvSpPr/>
          <p:nvPr/>
        </p:nvSpPr>
        <p:spPr>
          <a:xfrm>
            <a:off x="3885677" y="5848430"/>
            <a:ext cx="5565300" cy="312300"/>
          </a:xfrm>
          <a:prstGeom prst="rect">
            <a:avLst/>
          </a:prstGeom>
          <a:solidFill>
            <a:schemeClr val="accen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libri"/>
                <a:ea typeface="Calibri"/>
                <a:cs typeface="Calibri"/>
                <a:sym typeface="Calibri"/>
              </a:rPr>
              <a:t>Audience 1-6</a:t>
            </a:r>
            <a:endParaRPr b="0" i="0" sz="1400" u="none" cap="none" strike="noStrike">
              <a:solidFill>
                <a:srgbClr val="000000"/>
              </a:solidFill>
              <a:latin typeface="Arial"/>
              <a:ea typeface="Arial"/>
              <a:cs typeface="Arial"/>
              <a:sym typeface="Arial"/>
            </a:endParaRPr>
          </a:p>
        </p:txBody>
      </p:sp>
      <p:sp>
        <p:nvSpPr>
          <p:cNvPr id="172" name="Google Shape;172;p3"/>
          <p:cNvSpPr txBox="1"/>
          <p:nvPr/>
        </p:nvSpPr>
        <p:spPr>
          <a:xfrm>
            <a:off x="5128186" y="3512395"/>
            <a:ext cx="30747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Calibri"/>
                <a:ea typeface="Calibri"/>
                <a:cs typeface="Calibri"/>
                <a:sym typeface="Calibri"/>
              </a:rPr>
              <a:t>13.3%</a:t>
            </a:r>
            <a:r>
              <a:rPr b="0" i="0" lang="en-GB" sz="1200" u="none" cap="none" strike="noStrike">
                <a:solidFill>
                  <a:schemeClr val="dk1"/>
                </a:solidFill>
                <a:latin typeface="Calibri"/>
                <a:ea typeface="Calibri"/>
                <a:cs typeface="Calibri"/>
                <a:sym typeface="Calibri"/>
              </a:rPr>
              <a:t> of all </a:t>
            </a:r>
            <a:r>
              <a:rPr lang="en-GB" sz="1200">
                <a:solidFill>
                  <a:schemeClr val="dk1"/>
                </a:solidFill>
                <a:latin typeface="Calibri"/>
                <a:ea typeface="Calibri"/>
                <a:cs typeface="Calibri"/>
                <a:sym typeface="Calibri"/>
              </a:rPr>
              <a:t>completions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Calibri"/>
                <a:ea typeface="Calibri"/>
                <a:cs typeface="Calibri"/>
                <a:sym typeface="Calibri"/>
              </a:rPr>
              <a:t>come from campaign audiences</a:t>
            </a:r>
            <a:endParaRPr b="0" i="0" sz="1400" u="none" cap="none" strike="noStrike">
              <a:solidFill>
                <a:srgbClr val="000000"/>
              </a:solidFill>
              <a:latin typeface="Arial"/>
              <a:ea typeface="Arial"/>
              <a:cs typeface="Arial"/>
              <a:sym typeface="Arial"/>
            </a:endParaRPr>
          </a:p>
        </p:txBody>
      </p:sp>
      <p:pic>
        <p:nvPicPr>
          <p:cNvPr id="173" name="Google Shape;173;p3"/>
          <p:cNvPicPr preferRelativeResize="0"/>
          <p:nvPr/>
        </p:nvPicPr>
        <p:blipFill rotWithShape="1">
          <a:blip r:embed="rId4">
            <a:alphaModFix/>
          </a:blip>
          <a:srcRect b="0" l="0" r="0" t="0"/>
          <a:stretch/>
        </p:blipFill>
        <p:spPr>
          <a:xfrm>
            <a:off x="11483722" y="132100"/>
            <a:ext cx="569054" cy="516625"/>
          </a:xfrm>
          <a:prstGeom prst="rect">
            <a:avLst/>
          </a:prstGeom>
          <a:noFill/>
          <a:ln>
            <a:noFill/>
          </a:ln>
        </p:spPr>
      </p:pic>
      <p:pic>
        <p:nvPicPr>
          <p:cNvPr id="174" name="Google Shape;174;p3"/>
          <p:cNvPicPr preferRelativeResize="0"/>
          <p:nvPr/>
        </p:nvPicPr>
        <p:blipFill rotWithShape="1">
          <a:blip r:embed="rId5">
            <a:alphaModFix/>
          </a:blip>
          <a:srcRect b="0" l="0" r="0" t="0"/>
          <a:stretch/>
        </p:blipFill>
        <p:spPr>
          <a:xfrm>
            <a:off x="10321050" y="135910"/>
            <a:ext cx="1071636" cy="50834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27d725db41e_1_62"/>
          <p:cNvSpPr txBox="1"/>
          <p:nvPr>
            <p:ph type="title"/>
          </p:nvPr>
        </p:nvSpPr>
        <p:spPr>
          <a:xfrm>
            <a:off x="1556525" y="2491825"/>
            <a:ext cx="9050400" cy="151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Font typeface="Calibri"/>
              <a:buNone/>
            </a:pPr>
            <a:r>
              <a:rPr b="1" lang="en-GB" sz="3100">
                <a:latin typeface="Calibri"/>
                <a:ea typeface="Calibri"/>
                <a:cs typeface="Calibri"/>
                <a:sym typeface="Calibri"/>
              </a:rPr>
              <a:t>INSIGHTS &amp; RECOMMENDATIONS</a:t>
            </a:r>
            <a:endParaRPr b="1" sz="2000">
              <a:solidFill>
                <a:srgbClr val="1F1F1F"/>
              </a:solidFill>
              <a:highlight>
                <a:schemeClr val="lt1"/>
              </a:highlight>
              <a:latin typeface="Calibri"/>
              <a:ea typeface="Calibri"/>
              <a:cs typeface="Calibri"/>
              <a:sym typeface="Calibri"/>
            </a:endParaRPr>
          </a:p>
          <a:p>
            <a:pPr indent="0" lvl="0" marL="0" rtl="0" algn="ctr">
              <a:spcBef>
                <a:spcPts val="0"/>
              </a:spcBef>
              <a:spcAft>
                <a:spcPts val="0"/>
              </a:spcAft>
              <a:buClr>
                <a:schemeClr val="dk1"/>
              </a:buClr>
              <a:buSzPts val="2400"/>
              <a:buFont typeface="Calibri"/>
              <a:buNone/>
            </a:pPr>
            <a:r>
              <a:t/>
            </a:r>
            <a:endParaRPr b="1" sz="2000">
              <a:latin typeface="Calibri"/>
              <a:ea typeface="Calibri"/>
              <a:cs typeface="Calibri"/>
              <a:sym typeface="Calibri"/>
            </a:endParaRPr>
          </a:p>
        </p:txBody>
      </p:sp>
      <p:pic>
        <p:nvPicPr>
          <p:cNvPr id="533" name="Google Shape;533;g27d725db41e_1_62"/>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534" name="Google Shape;534;g27d725db41e_1_62"/>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g27dd9932762_2_8"/>
          <p:cNvPicPr preferRelativeResize="0"/>
          <p:nvPr/>
        </p:nvPicPr>
        <p:blipFill rotWithShape="1">
          <a:blip r:embed="rId3">
            <a:alphaModFix/>
          </a:blip>
          <a:srcRect b="0" l="0" r="0" t="0"/>
          <a:stretch/>
        </p:blipFill>
        <p:spPr>
          <a:xfrm>
            <a:off x="10321050" y="135910"/>
            <a:ext cx="1071636" cy="508342"/>
          </a:xfrm>
          <a:prstGeom prst="rect">
            <a:avLst/>
          </a:prstGeom>
          <a:noFill/>
          <a:ln>
            <a:noFill/>
          </a:ln>
        </p:spPr>
      </p:pic>
      <p:pic>
        <p:nvPicPr>
          <p:cNvPr id="540" name="Google Shape;540;g27dd9932762_2_8"/>
          <p:cNvPicPr preferRelativeResize="0"/>
          <p:nvPr/>
        </p:nvPicPr>
        <p:blipFill rotWithShape="1">
          <a:blip r:embed="rId4">
            <a:alphaModFix/>
          </a:blip>
          <a:srcRect b="0" l="0" r="0" t="0"/>
          <a:stretch/>
        </p:blipFill>
        <p:spPr>
          <a:xfrm>
            <a:off x="11483722" y="132100"/>
            <a:ext cx="569054" cy="516625"/>
          </a:xfrm>
          <a:prstGeom prst="rect">
            <a:avLst/>
          </a:prstGeom>
          <a:noFill/>
          <a:ln>
            <a:noFill/>
          </a:ln>
        </p:spPr>
      </p:pic>
      <p:grpSp>
        <p:nvGrpSpPr>
          <p:cNvPr id="541" name="Google Shape;541;g27dd9932762_2_8"/>
          <p:cNvGrpSpPr/>
          <p:nvPr/>
        </p:nvGrpSpPr>
        <p:grpSpPr>
          <a:xfrm>
            <a:off x="613515" y="1422230"/>
            <a:ext cx="10779168" cy="4334938"/>
            <a:chOff x="1593000" y="2322568"/>
            <a:chExt cx="5957975" cy="643500"/>
          </a:xfrm>
        </p:grpSpPr>
        <p:sp>
          <p:nvSpPr>
            <p:cNvPr id="542" name="Google Shape;542;g27dd9932762_2_8"/>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27dd9932762_2_8"/>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27dd9932762_2_8"/>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27dd9932762_2_8"/>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2000">
                  <a:solidFill>
                    <a:srgbClr val="FFFFFF"/>
                  </a:solidFill>
                  <a:latin typeface="Calibri"/>
                  <a:ea typeface="Calibri"/>
                  <a:cs typeface="Calibri"/>
                  <a:sym typeface="Calibri"/>
                </a:rPr>
                <a:t>Spend redistribution</a:t>
              </a:r>
              <a:endParaRPr b="1" sz="2000">
                <a:solidFill>
                  <a:srgbClr val="FFFFFF"/>
                </a:solidFill>
                <a:latin typeface="Calibri"/>
                <a:ea typeface="Calibri"/>
                <a:cs typeface="Calibri"/>
                <a:sym typeface="Calibri"/>
              </a:endParaRPr>
            </a:p>
          </p:txBody>
        </p:sp>
        <p:sp>
          <p:nvSpPr>
            <p:cNvPr id="546" name="Google Shape;546;g27dd9932762_2_8"/>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27dd9932762_2_8"/>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600">
                <a:solidFill>
                  <a:srgbClr val="FFFFFF"/>
                </a:solidFill>
                <a:latin typeface="Roboto Thin"/>
                <a:ea typeface="Roboto Thin"/>
                <a:cs typeface="Roboto Thin"/>
                <a:sym typeface="Roboto Thin"/>
              </a:endParaRPr>
            </a:p>
          </p:txBody>
        </p:sp>
        <p:sp>
          <p:nvSpPr>
            <p:cNvPr id="548" name="Google Shape;548;g27dd9932762_2_8"/>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b="1" sz="1500">
                <a:solidFill>
                  <a:srgbClr val="A72A1E"/>
                </a:solidFill>
                <a:latin typeface="Calibri"/>
                <a:ea typeface="Calibri"/>
                <a:cs typeface="Calibri"/>
                <a:sym typeface="Calibri"/>
              </a:endParaRPr>
            </a:p>
            <a:p>
              <a:pPr indent="-323850" lvl="0" marL="457200" rtl="0" algn="l">
                <a:spcBef>
                  <a:spcPts val="0"/>
                </a:spcBef>
                <a:spcAft>
                  <a:spcPts val="0"/>
                </a:spcAft>
                <a:buClr>
                  <a:srgbClr val="A72A1E"/>
                </a:buClr>
                <a:buSzPts val="1500"/>
                <a:buFont typeface="Calibri"/>
                <a:buChar char="●"/>
              </a:pPr>
              <a:r>
                <a:rPr b="1" lang="en-GB" sz="1500">
                  <a:solidFill>
                    <a:srgbClr val="A72A1E"/>
                  </a:solidFill>
                  <a:latin typeface="Calibri"/>
                  <a:ea typeface="Calibri"/>
                  <a:cs typeface="Calibri"/>
                  <a:sym typeface="Calibri"/>
                </a:rPr>
                <a:t>Audience 6 is best targeted using Sem Ads Campaign </a:t>
              </a:r>
              <a:endParaRPr b="1" sz="1500">
                <a:solidFill>
                  <a:srgbClr val="A72A1E"/>
                </a:solidFill>
                <a:latin typeface="Calibri"/>
                <a:ea typeface="Calibri"/>
                <a:cs typeface="Calibri"/>
                <a:sym typeface="Calibri"/>
              </a:endParaRPr>
            </a:p>
            <a:p>
              <a:pPr indent="0" lvl="0" marL="685800" rtl="0" algn="l">
                <a:spcBef>
                  <a:spcPts val="0"/>
                </a:spcBef>
                <a:spcAft>
                  <a:spcPts val="0"/>
                </a:spcAft>
                <a:buNone/>
              </a:pPr>
              <a:r>
                <a:t/>
              </a:r>
              <a:endParaRPr b="1" sz="1500">
                <a:solidFill>
                  <a:srgbClr val="A72A1E"/>
                </a:solidFill>
                <a:latin typeface="Calibri"/>
                <a:ea typeface="Calibri"/>
                <a:cs typeface="Calibri"/>
                <a:sym typeface="Calibri"/>
              </a:endParaRPr>
            </a:p>
            <a:p>
              <a:pPr indent="-323850" lvl="0" marL="457200" rtl="0" algn="l">
                <a:spcBef>
                  <a:spcPts val="0"/>
                </a:spcBef>
                <a:spcAft>
                  <a:spcPts val="0"/>
                </a:spcAft>
                <a:buClr>
                  <a:srgbClr val="A72A1E"/>
                </a:buClr>
                <a:buSzPts val="1500"/>
                <a:buFont typeface="Calibri"/>
                <a:buChar char="●"/>
              </a:pPr>
              <a:r>
                <a:rPr b="1" lang="en-GB" sz="1500">
                  <a:solidFill>
                    <a:srgbClr val="A72A1E"/>
                  </a:solidFill>
                  <a:latin typeface="Calibri"/>
                  <a:ea typeface="Calibri"/>
                  <a:cs typeface="Calibri"/>
                  <a:sym typeface="Calibri"/>
                </a:rPr>
                <a:t>Redistribute the Close Faster and Competitive Opportunity funds spent on audience 6 (not required and expensive) to audiences 1-5 who have a lower response to campaigns</a:t>
              </a:r>
              <a:endParaRPr b="1" sz="1500">
                <a:solidFill>
                  <a:srgbClr val="A72A1E"/>
                </a:solidFill>
                <a:latin typeface="Calibri"/>
                <a:ea typeface="Calibri"/>
                <a:cs typeface="Calibri"/>
                <a:sym typeface="Calibri"/>
              </a:endParaRPr>
            </a:p>
            <a:p>
              <a:pPr indent="0" lvl="0" marL="685800" rtl="0" algn="l">
                <a:spcBef>
                  <a:spcPts val="0"/>
                </a:spcBef>
                <a:spcAft>
                  <a:spcPts val="0"/>
                </a:spcAft>
                <a:buNone/>
              </a:pPr>
              <a:r>
                <a:t/>
              </a:r>
              <a:endParaRPr b="1" sz="1500">
                <a:solidFill>
                  <a:srgbClr val="A72A1E"/>
                </a:solidFill>
                <a:latin typeface="Calibri"/>
                <a:ea typeface="Calibri"/>
                <a:cs typeface="Calibri"/>
                <a:sym typeface="Calibri"/>
              </a:endParaRPr>
            </a:p>
            <a:p>
              <a:pPr indent="-323850" lvl="0" marL="457200" rtl="0" algn="l">
                <a:spcBef>
                  <a:spcPts val="0"/>
                </a:spcBef>
                <a:spcAft>
                  <a:spcPts val="0"/>
                </a:spcAft>
                <a:buClr>
                  <a:srgbClr val="A72A1E"/>
                </a:buClr>
                <a:buSzPts val="1500"/>
                <a:buFont typeface="Calibri"/>
                <a:buChar char="●"/>
              </a:pPr>
              <a:r>
                <a:rPr b="1" lang="en-GB" sz="1500">
                  <a:solidFill>
                    <a:srgbClr val="A72A1E"/>
                  </a:solidFill>
                  <a:latin typeface="Calibri"/>
                  <a:ea typeface="Calibri"/>
                  <a:cs typeface="Calibri"/>
                  <a:sym typeface="Calibri"/>
                </a:rPr>
                <a:t>Use Close Faster for audiences 1- 5, which has an overall lower cost per completion, lowest cost per reach and lowest cost per click. </a:t>
              </a:r>
              <a:endParaRPr b="1" sz="1500">
                <a:solidFill>
                  <a:srgbClr val="A72A1E"/>
                </a:solidFill>
                <a:latin typeface="Calibri"/>
                <a:ea typeface="Calibri"/>
                <a:cs typeface="Calibri"/>
                <a:sym typeface="Calibri"/>
              </a:endParaRPr>
            </a:p>
            <a:p>
              <a:pPr indent="0" lvl="0" marL="457200" rtl="0" algn="l">
                <a:spcBef>
                  <a:spcPts val="0"/>
                </a:spcBef>
                <a:spcAft>
                  <a:spcPts val="0"/>
                </a:spcAft>
                <a:buNone/>
              </a:pPr>
              <a:r>
                <a:t/>
              </a:r>
              <a:endParaRPr b="1" sz="1500">
                <a:solidFill>
                  <a:srgbClr val="A72A1E"/>
                </a:solidFill>
                <a:latin typeface="Calibri"/>
                <a:ea typeface="Calibri"/>
                <a:cs typeface="Calibri"/>
                <a:sym typeface="Calibri"/>
              </a:endParaRPr>
            </a:p>
            <a:p>
              <a:pPr indent="-323850" lvl="0" marL="457200" rtl="0" algn="l">
                <a:spcBef>
                  <a:spcPts val="0"/>
                </a:spcBef>
                <a:spcAft>
                  <a:spcPts val="0"/>
                </a:spcAft>
                <a:buClr>
                  <a:srgbClr val="A72A1E"/>
                </a:buClr>
                <a:buSzPts val="1500"/>
                <a:buFont typeface="Calibri"/>
                <a:buChar char="●"/>
              </a:pPr>
              <a:r>
                <a:rPr b="1" lang="en-GB" sz="1500">
                  <a:solidFill>
                    <a:srgbClr val="A72A1E"/>
                  </a:solidFill>
                  <a:latin typeface="Calibri"/>
                  <a:ea typeface="Calibri"/>
                  <a:cs typeface="Calibri"/>
                  <a:sym typeface="Calibri"/>
                </a:rPr>
                <a:t>Close Faster trends towards an increase in reach and impressions over time, unlike Closer Twins.</a:t>
              </a:r>
              <a:endParaRPr b="1" sz="1500">
                <a:solidFill>
                  <a:srgbClr val="A72A1E"/>
                </a:solidFill>
                <a:latin typeface="Calibri"/>
                <a:ea typeface="Calibri"/>
                <a:cs typeface="Calibri"/>
                <a:sym typeface="Calibri"/>
              </a:endParaRPr>
            </a:p>
            <a:p>
              <a:pPr indent="0" lvl="0" marL="457200" rtl="0" algn="l">
                <a:spcBef>
                  <a:spcPts val="0"/>
                </a:spcBef>
                <a:spcAft>
                  <a:spcPts val="0"/>
                </a:spcAft>
                <a:buNone/>
              </a:pPr>
              <a:r>
                <a:t/>
              </a:r>
              <a:endParaRPr b="1" sz="1500">
                <a:solidFill>
                  <a:srgbClr val="A72A1E"/>
                </a:solidFill>
                <a:latin typeface="Calibri"/>
                <a:ea typeface="Calibri"/>
                <a:cs typeface="Calibri"/>
                <a:sym typeface="Calibri"/>
              </a:endParaRPr>
            </a:p>
            <a:p>
              <a:pPr indent="-323850" lvl="0" marL="457200" rtl="0" algn="l">
                <a:spcBef>
                  <a:spcPts val="0"/>
                </a:spcBef>
                <a:spcAft>
                  <a:spcPts val="0"/>
                </a:spcAft>
                <a:buClr>
                  <a:srgbClr val="A72A1E"/>
                </a:buClr>
                <a:buSzPts val="1500"/>
                <a:buFont typeface="Calibri"/>
                <a:buChar char="●"/>
              </a:pPr>
              <a:r>
                <a:rPr b="1" lang="en-GB" sz="1500">
                  <a:solidFill>
                    <a:srgbClr val="A72A1E"/>
                  </a:solidFill>
                  <a:latin typeface="Calibri"/>
                  <a:ea typeface="Calibri"/>
                  <a:cs typeface="Calibri"/>
                  <a:sym typeface="Calibri"/>
                </a:rPr>
                <a:t>Increase advertising spend on facebook (from User ID display) to secure new business with brokers who are already registered (audiences 1-3)</a:t>
              </a:r>
              <a:endParaRPr b="1" sz="1500">
                <a:solidFill>
                  <a:srgbClr val="A72A1E"/>
                </a:solidFill>
                <a:latin typeface="Calibri"/>
                <a:ea typeface="Calibri"/>
                <a:cs typeface="Calibri"/>
                <a:sym typeface="Calibri"/>
              </a:endParaRPr>
            </a:p>
            <a:p>
              <a:pPr indent="0" lvl="0" marL="457200" rtl="0" algn="l">
                <a:lnSpc>
                  <a:spcPct val="115000"/>
                </a:lnSpc>
                <a:spcBef>
                  <a:spcPts val="0"/>
                </a:spcBef>
                <a:spcAft>
                  <a:spcPts val="0"/>
                </a:spcAft>
                <a:buNone/>
              </a:pPr>
              <a:r>
                <a:t/>
              </a:r>
              <a:endParaRPr b="1" sz="1500">
                <a:solidFill>
                  <a:srgbClr val="A72A1E"/>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27dd9932762_2_0"/>
          <p:cNvSpPr txBox="1"/>
          <p:nvPr/>
        </p:nvSpPr>
        <p:spPr>
          <a:xfrm>
            <a:off x="0" y="604750"/>
            <a:ext cx="11614500" cy="58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latin typeface="Calibri"/>
              <a:ea typeface="Calibri"/>
              <a:cs typeface="Calibri"/>
              <a:sym typeface="Calibri"/>
            </a:endParaRPr>
          </a:p>
          <a:p>
            <a:pPr indent="0" lvl="0" marL="457200" rtl="0" algn="l">
              <a:spcBef>
                <a:spcPts val="0"/>
              </a:spcBef>
              <a:spcAft>
                <a:spcPts val="0"/>
              </a:spcAft>
              <a:buNone/>
            </a:pPr>
            <a:r>
              <a:t/>
            </a:r>
            <a:endParaRPr b="1" sz="1700">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45720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45720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p:txBody>
      </p:sp>
      <p:pic>
        <p:nvPicPr>
          <p:cNvPr id="555" name="Google Shape;555;g27dd9932762_2_0"/>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556" name="Google Shape;556;g27dd9932762_2_0"/>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grpSp>
        <p:nvGrpSpPr>
          <p:cNvPr id="557" name="Google Shape;557;g27dd9932762_2_0"/>
          <p:cNvGrpSpPr/>
          <p:nvPr/>
        </p:nvGrpSpPr>
        <p:grpSpPr>
          <a:xfrm>
            <a:off x="1009121" y="728137"/>
            <a:ext cx="9716266" cy="3139100"/>
            <a:chOff x="1593000" y="2322568"/>
            <a:chExt cx="5957975" cy="644672"/>
          </a:xfrm>
        </p:grpSpPr>
        <p:sp>
          <p:nvSpPr>
            <p:cNvPr id="558" name="Google Shape;558;g27dd9932762_2_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27dd9932762_2_0"/>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27dd9932762_2_0"/>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27dd9932762_2_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000">
                  <a:solidFill>
                    <a:srgbClr val="FFFFFF"/>
                  </a:solidFill>
                  <a:latin typeface="Calibri"/>
                  <a:ea typeface="Calibri"/>
                  <a:cs typeface="Calibri"/>
                  <a:sym typeface="Calibri"/>
                </a:rPr>
                <a:t>Improve engagement with underbanked population</a:t>
              </a:r>
              <a:endParaRPr b="1" sz="2000" u="sng">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2000">
                <a:solidFill>
                  <a:srgbClr val="FFFFFF"/>
                </a:solidFill>
                <a:latin typeface="Roboto Medium"/>
                <a:ea typeface="Roboto Medium"/>
                <a:cs typeface="Roboto Medium"/>
                <a:sym typeface="Roboto Medium"/>
              </a:endParaRPr>
            </a:p>
          </p:txBody>
        </p:sp>
        <p:sp>
          <p:nvSpPr>
            <p:cNvPr id="562" name="Google Shape;562;g27dd9932762_2_0"/>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27dd9932762_2_0"/>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600">
                <a:solidFill>
                  <a:srgbClr val="FFFFFF"/>
                </a:solidFill>
                <a:latin typeface="Roboto Thin"/>
                <a:ea typeface="Roboto Thin"/>
                <a:cs typeface="Roboto Thin"/>
                <a:sym typeface="Roboto Thin"/>
              </a:endParaRPr>
            </a:p>
          </p:txBody>
        </p:sp>
        <p:sp>
          <p:nvSpPr>
            <p:cNvPr id="564" name="Google Shape;564;g27dd9932762_2_0"/>
            <p:cNvSpPr/>
            <p:nvPr/>
          </p:nvSpPr>
          <p:spPr>
            <a:xfrm>
              <a:off x="4387862" y="2323740"/>
              <a:ext cx="2901600" cy="643500"/>
            </a:xfrm>
            <a:prstGeom prst="rect">
              <a:avLst/>
            </a:prstGeom>
            <a:noFill/>
            <a:ln>
              <a:noFill/>
            </a:ln>
          </p:spPr>
          <p:txBody>
            <a:bodyPr anchorCtr="0" anchor="ctr" bIns="91425" lIns="91425" spcFirstLastPara="1" rIns="91425" wrap="square" tIns="91425">
              <a:noAutofit/>
            </a:bodyPr>
            <a:lstStyle/>
            <a:p>
              <a:pPr indent="-323850" lvl="0" marL="457200" marR="0" rtl="0" algn="l">
                <a:lnSpc>
                  <a:spcPct val="115000"/>
                </a:lnSpc>
                <a:spcBef>
                  <a:spcPts val="0"/>
                </a:spcBef>
                <a:spcAft>
                  <a:spcPts val="0"/>
                </a:spcAft>
                <a:buClr>
                  <a:srgbClr val="A72A1E"/>
                </a:buClr>
                <a:buSzPts val="1500"/>
                <a:buFont typeface="Calibri"/>
                <a:buChar char="●"/>
              </a:pPr>
              <a:r>
                <a:rPr b="1" lang="en-GB" sz="1500">
                  <a:solidFill>
                    <a:srgbClr val="A72A1E"/>
                  </a:solidFill>
                  <a:latin typeface="Calibri"/>
                  <a:ea typeface="Calibri"/>
                  <a:cs typeface="Calibri"/>
                  <a:sym typeface="Calibri"/>
                </a:rPr>
                <a:t>Prioritise states with a higher than expected proportion of underbanked households, but with a low level of campaign presence - specifically where Change Wholesale do not have a licence</a:t>
              </a:r>
              <a:endParaRPr b="1" sz="1500">
                <a:solidFill>
                  <a:srgbClr val="A72A1E"/>
                </a:solidFill>
                <a:latin typeface="Calibri"/>
                <a:ea typeface="Calibri"/>
                <a:cs typeface="Calibri"/>
                <a:sym typeface="Calibri"/>
              </a:endParaRPr>
            </a:p>
            <a:p>
              <a:pPr indent="0" lvl="0" marL="457200" marR="0" rtl="0" algn="l">
                <a:lnSpc>
                  <a:spcPct val="115000"/>
                </a:lnSpc>
                <a:spcBef>
                  <a:spcPts val="0"/>
                </a:spcBef>
                <a:spcAft>
                  <a:spcPts val="0"/>
                </a:spcAft>
                <a:buNone/>
              </a:pPr>
              <a:r>
                <a:t/>
              </a:r>
              <a:endParaRPr b="1" sz="1500">
                <a:solidFill>
                  <a:srgbClr val="A72A1E"/>
                </a:solidFill>
                <a:latin typeface="Calibri"/>
                <a:ea typeface="Calibri"/>
                <a:cs typeface="Calibri"/>
                <a:sym typeface="Calibri"/>
              </a:endParaRPr>
            </a:p>
            <a:p>
              <a:pPr indent="-323850" lvl="0" marL="457200" marR="0" rtl="0" algn="l">
                <a:lnSpc>
                  <a:spcPct val="115000"/>
                </a:lnSpc>
                <a:spcBef>
                  <a:spcPts val="0"/>
                </a:spcBef>
                <a:spcAft>
                  <a:spcPts val="0"/>
                </a:spcAft>
                <a:buClr>
                  <a:srgbClr val="A72A1E"/>
                </a:buClr>
                <a:buSzPts val="1500"/>
                <a:buFont typeface="Roboto"/>
                <a:buChar char="●"/>
              </a:pPr>
              <a:r>
                <a:rPr b="1" lang="en-GB" sz="1500">
                  <a:solidFill>
                    <a:srgbClr val="A72A1E"/>
                  </a:solidFill>
                  <a:latin typeface="Calibri"/>
                  <a:ea typeface="Calibri"/>
                  <a:cs typeface="Calibri"/>
                  <a:sym typeface="Calibri"/>
                </a:rPr>
                <a:t>Change Wholesale increasing their focus on these states,  has the potential to raise</a:t>
              </a:r>
              <a:r>
                <a:rPr b="1" lang="en-GB" sz="1500">
                  <a:solidFill>
                    <a:srgbClr val="000000"/>
                  </a:solidFill>
                  <a:latin typeface="Calibri"/>
                  <a:ea typeface="Calibri"/>
                  <a:cs typeface="Calibri"/>
                  <a:sym typeface="Calibri"/>
                </a:rPr>
                <a:t> </a:t>
              </a:r>
              <a:r>
                <a:rPr b="1" lang="en-GB" sz="1500">
                  <a:solidFill>
                    <a:srgbClr val="A72A1E"/>
                  </a:solidFill>
                  <a:latin typeface="Calibri"/>
                  <a:ea typeface="Calibri"/>
                  <a:cs typeface="Calibri"/>
                  <a:sym typeface="Calibri"/>
                </a:rPr>
                <a:t>interest with brokers who serve a larger underbanked community</a:t>
              </a:r>
              <a:endParaRPr b="1" sz="1500">
                <a:solidFill>
                  <a:srgbClr val="A72A1E"/>
                </a:solidFill>
                <a:latin typeface="Calibri"/>
                <a:ea typeface="Calibri"/>
                <a:cs typeface="Calibri"/>
                <a:sym typeface="Calibri"/>
              </a:endParaRPr>
            </a:p>
          </p:txBody>
        </p:sp>
      </p:grpSp>
      <p:grpSp>
        <p:nvGrpSpPr>
          <p:cNvPr id="565" name="Google Shape;565;g27dd9932762_2_0"/>
          <p:cNvGrpSpPr/>
          <p:nvPr/>
        </p:nvGrpSpPr>
        <p:grpSpPr>
          <a:xfrm>
            <a:off x="1009116" y="3951089"/>
            <a:ext cx="9716266" cy="2693329"/>
            <a:chOff x="1593000" y="2322568"/>
            <a:chExt cx="5957975" cy="643629"/>
          </a:xfrm>
        </p:grpSpPr>
        <p:sp>
          <p:nvSpPr>
            <p:cNvPr id="566" name="Google Shape;566;g27dd9932762_2_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27dd9932762_2_0"/>
            <p:cNvSpPr/>
            <p:nvPr/>
          </p:nvSpPr>
          <p:spPr>
            <a:xfrm flipH="1">
              <a:off x="2282994" y="2323597"/>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27dd9932762_2_0"/>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27dd9932762_2_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2000">
                  <a:solidFill>
                    <a:srgbClr val="FFFFFF"/>
                  </a:solidFill>
                  <a:latin typeface="Calibri"/>
                  <a:ea typeface="Calibri"/>
                  <a:cs typeface="Calibri"/>
                  <a:sym typeface="Calibri"/>
                </a:rPr>
                <a:t>Enhance company media distribution</a:t>
              </a:r>
              <a:endParaRPr b="1" sz="2000">
                <a:solidFill>
                  <a:srgbClr val="FFFFFF"/>
                </a:solidFill>
                <a:latin typeface="Calibri"/>
                <a:ea typeface="Calibri"/>
                <a:cs typeface="Calibri"/>
                <a:sym typeface="Calibri"/>
              </a:endParaRPr>
            </a:p>
          </p:txBody>
        </p:sp>
        <p:sp>
          <p:nvSpPr>
            <p:cNvPr id="570" name="Google Shape;570;g27dd9932762_2_0"/>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g27dd9932762_2_0"/>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600">
                <a:solidFill>
                  <a:srgbClr val="FFFFFF"/>
                </a:solidFill>
                <a:latin typeface="Roboto Thin"/>
                <a:ea typeface="Roboto Thin"/>
                <a:cs typeface="Roboto Thin"/>
                <a:sym typeface="Roboto Thin"/>
              </a:endParaRPr>
            </a:p>
          </p:txBody>
        </p:sp>
        <p:sp>
          <p:nvSpPr>
            <p:cNvPr id="572" name="Google Shape;572;g27dd9932762_2_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500">
                <a:solidFill>
                  <a:srgbClr val="A72A1E"/>
                </a:solidFill>
                <a:latin typeface="Roboto"/>
                <a:ea typeface="Roboto"/>
                <a:cs typeface="Roboto"/>
                <a:sym typeface="Roboto"/>
              </a:endParaRPr>
            </a:p>
            <a:p>
              <a:pPr indent="-323850" lvl="0" marL="457200" rtl="0" algn="l">
                <a:lnSpc>
                  <a:spcPct val="115000"/>
                </a:lnSpc>
                <a:spcBef>
                  <a:spcPts val="0"/>
                </a:spcBef>
                <a:spcAft>
                  <a:spcPts val="0"/>
                </a:spcAft>
                <a:buClr>
                  <a:srgbClr val="A72A1E"/>
                </a:buClr>
                <a:buSzPts val="1500"/>
                <a:buFont typeface="Calibri"/>
                <a:buChar char="●"/>
              </a:pPr>
              <a:r>
                <a:rPr b="1" lang="en-GB" sz="1500">
                  <a:solidFill>
                    <a:srgbClr val="A72A1E"/>
                  </a:solidFill>
                  <a:latin typeface="Calibri"/>
                  <a:ea typeface="Calibri"/>
                  <a:cs typeface="Calibri"/>
                  <a:sym typeface="Calibri"/>
                </a:rPr>
                <a:t>Use paid media more effectively to increase CTR for an identified group of ten broker companies to the average rate of their industry peers</a:t>
              </a:r>
              <a:endParaRPr b="1" sz="1500">
                <a:solidFill>
                  <a:srgbClr val="A72A1E"/>
                </a:solidFill>
                <a:latin typeface="Calibri"/>
                <a:ea typeface="Calibri"/>
                <a:cs typeface="Calibri"/>
                <a:sym typeface="Calibri"/>
              </a:endParaRPr>
            </a:p>
            <a:p>
              <a:pPr indent="0" lvl="0" marL="457200" rtl="0" algn="l">
                <a:lnSpc>
                  <a:spcPct val="115000"/>
                </a:lnSpc>
                <a:spcBef>
                  <a:spcPts val="0"/>
                </a:spcBef>
                <a:spcAft>
                  <a:spcPts val="0"/>
                </a:spcAft>
                <a:buNone/>
              </a:pPr>
              <a:r>
                <a:t/>
              </a:r>
              <a:endParaRPr b="1" sz="1500">
                <a:solidFill>
                  <a:srgbClr val="A72A1E"/>
                </a:solidFill>
                <a:latin typeface="Calibri"/>
                <a:ea typeface="Calibri"/>
                <a:cs typeface="Calibri"/>
                <a:sym typeface="Calibri"/>
              </a:endParaRPr>
            </a:p>
            <a:p>
              <a:pPr indent="-323850" lvl="0" marL="457200" rtl="0" algn="l">
                <a:lnSpc>
                  <a:spcPct val="115000"/>
                </a:lnSpc>
                <a:spcBef>
                  <a:spcPts val="0"/>
                </a:spcBef>
                <a:spcAft>
                  <a:spcPts val="0"/>
                </a:spcAft>
                <a:buClr>
                  <a:srgbClr val="A72A1E"/>
                </a:buClr>
                <a:buSzPts val="1500"/>
                <a:buFont typeface="Roboto"/>
                <a:buChar char="●"/>
              </a:pPr>
              <a:r>
                <a:rPr b="1" lang="en-GB" sz="1500">
                  <a:solidFill>
                    <a:srgbClr val="A72A1E"/>
                  </a:solidFill>
                  <a:latin typeface="Calibri"/>
                  <a:ea typeface="Calibri"/>
                  <a:cs typeface="Calibri"/>
                  <a:sym typeface="Calibri"/>
                </a:rPr>
                <a:t>This could increase overall clicks from the campaign by +7%</a:t>
              </a:r>
              <a:r>
                <a:rPr b="1" lang="en-GB" sz="1500">
                  <a:solidFill>
                    <a:schemeClr val="dk1"/>
                  </a:solidFill>
                  <a:latin typeface="Calibri"/>
                  <a:ea typeface="Calibri"/>
                  <a:cs typeface="Calibri"/>
                  <a:sym typeface="Calibri"/>
                </a:rPr>
                <a:t> </a:t>
              </a:r>
              <a:endParaRPr b="1" sz="15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sz="1500">
                <a:solidFill>
                  <a:srgbClr val="A72A1E"/>
                </a:solidFill>
                <a:latin typeface="Roboto"/>
                <a:ea typeface="Roboto"/>
                <a:cs typeface="Roboto"/>
                <a:sym typeface="Roboto"/>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7" name="Shape 577"/>
        <p:cNvGrpSpPr/>
        <p:nvPr/>
      </p:nvGrpSpPr>
      <p:grpSpPr>
        <a:xfrm>
          <a:off x="0" y="0"/>
          <a:ext cx="0" cy="0"/>
          <a:chOff x="0" y="0"/>
          <a:chExt cx="0" cy="0"/>
        </a:xfrm>
      </p:grpSpPr>
      <p:sp>
        <p:nvSpPr>
          <p:cNvPr id="578" name="Google Shape;578;p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79" name="Google Shape;579;p12"/>
          <p:cNvSpPr txBox="1"/>
          <p:nvPr>
            <p:ph idx="2" type="body"/>
          </p:nvPr>
        </p:nvSpPr>
        <p:spPr>
          <a:xfrm>
            <a:off x="849386" y="2791188"/>
            <a:ext cx="5814300" cy="8319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None/>
            </a:pPr>
            <a:r>
              <a:rPr b="1" lang="en-GB"/>
              <a:t>Thank You</a:t>
            </a:r>
            <a:endParaRPr b="1"/>
          </a:p>
        </p:txBody>
      </p:sp>
      <p:sp>
        <p:nvSpPr>
          <p:cNvPr id="580" name="Google Shape;580;p12"/>
          <p:cNvSpPr/>
          <p:nvPr/>
        </p:nvSpPr>
        <p:spPr>
          <a:xfrm flipH="1" rot="10800000">
            <a:off x="0" y="6400799"/>
            <a:ext cx="12192000" cy="456773"/>
          </a:xfrm>
          <a:prstGeom prst="rect">
            <a:avLst/>
          </a:prstGeom>
          <a:gradFill>
            <a:gsLst>
              <a:gs pos="0">
                <a:schemeClr val="accent1"/>
              </a:gs>
              <a:gs pos="66000">
                <a:srgbClr val="000000"/>
              </a:gs>
              <a:gs pos="100000">
                <a:srgbClr val="000000"/>
              </a:gs>
            </a:gsLst>
            <a:lin ang="10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1" name="Google Shape;581;p12"/>
          <p:cNvSpPr/>
          <p:nvPr/>
        </p:nvSpPr>
        <p:spPr>
          <a:xfrm flipH="1">
            <a:off x="1" y="6400800"/>
            <a:ext cx="8153398" cy="456772"/>
          </a:xfrm>
          <a:prstGeom prst="rect">
            <a:avLst/>
          </a:prstGeom>
          <a:gradFill>
            <a:gsLst>
              <a:gs pos="0">
                <a:srgbClr val="000000">
                  <a:alpha val="62352"/>
                </a:srgbClr>
              </a:gs>
              <a:gs pos="100000">
                <a:srgbClr val="2F5496"/>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582" name="Google Shape;582;p12"/>
          <p:cNvPicPr preferRelativeResize="0"/>
          <p:nvPr/>
        </p:nvPicPr>
        <p:blipFill rotWithShape="1">
          <a:blip r:embed="rId3">
            <a:alphaModFix/>
          </a:blip>
          <a:srcRect b="0" l="0" r="0" t="0"/>
          <a:stretch/>
        </p:blipFill>
        <p:spPr>
          <a:xfrm>
            <a:off x="7205625" y="2327676"/>
            <a:ext cx="1295425" cy="1295425"/>
          </a:xfrm>
          <a:prstGeom prst="rect">
            <a:avLst/>
          </a:prstGeom>
          <a:noFill/>
          <a:ln>
            <a:noFill/>
          </a:ln>
        </p:spPr>
      </p:pic>
      <p:pic>
        <p:nvPicPr>
          <p:cNvPr id="583" name="Google Shape;583;p12"/>
          <p:cNvPicPr preferRelativeResize="0"/>
          <p:nvPr/>
        </p:nvPicPr>
        <p:blipFill rotWithShape="1">
          <a:blip r:embed="rId4">
            <a:alphaModFix/>
          </a:blip>
          <a:srcRect b="0" l="0" r="0" t="0"/>
          <a:stretch/>
        </p:blipFill>
        <p:spPr>
          <a:xfrm>
            <a:off x="8633349" y="2327675"/>
            <a:ext cx="2479260" cy="12954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13"/>
          <p:cNvSpPr txBox="1"/>
          <p:nvPr>
            <p:ph idx="1" type="body"/>
          </p:nvPr>
        </p:nvSpPr>
        <p:spPr>
          <a:xfrm>
            <a:off x="3505200" y="2811750"/>
            <a:ext cx="5181600" cy="12345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8000"/>
              <a:buNone/>
            </a:pPr>
            <a:r>
              <a:rPr b="1" lang="en-GB" sz="5300"/>
              <a:t>APPENDIX</a:t>
            </a:r>
            <a:endParaRPr b="1" sz="100"/>
          </a:p>
        </p:txBody>
      </p:sp>
      <p:pic>
        <p:nvPicPr>
          <p:cNvPr id="589" name="Google Shape;589;p13"/>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590" name="Google Shape;590;p13"/>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g27f3a869d7f_0_126"/>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597" name="Google Shape;597;g27f3a869d7f_0_126"/>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
        <p:nvSpPr>
          <p:cNvPr id="598" name="Google Shape;598;g27f3a869d7f_0_126"/>
          <p:cNvSpPr txBox="1"/>
          <p:nvPr>
            <p:ph type="title"/>
          </p:nvPr>
        </p:nvSpPr>
        <p:spPr>
          <a:xfrm>
            <a:off x="1556525" y="2491825"/>
            <a:ext cx="9050400" cy="151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Font typeface="Calibri"/>
              <a:buNone/>
            </a:pPr>
            <a:r>
              <a:rPr b="1" lang="en-GB" sz="3900">
                <a:latin typeface="Calibri"/>
                <a:ea typeface="Calibri"/>
                <a:cs typeface="Calibri"/>
                <a:sym typeface="Calibri"/>
              </a:rPr>
              <a:t>OBJECTIVES 1-3</a:t>
            </a:r>
            <a:endParaRPr b="1" sz="29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14"/>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605" name="Google Shape;605;p14"/>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graphicFrame>
        <p:nvGraphicFramePr>
          <p:cNvPr id="606" name="Google Shape;606;p14"/>
          <p:cNvGraphicFramePr/>
          <p:nvPr/>
        </p:nvGraphicFramePr>
        <p:xfrm>
          <a:off x="5943600" y="2230755"/>
          <a:ext cx="6317840" cy="3314938"/>
        </p:xfrm>
        <a:graphic>
          <a:graphicData uri="http://schemas.openxmlformats.org/drawingml/2006/chart">
            <c:chart r:id="rId5"/>
          </a:graphicData>
        </a:graphic>
      </p:graphicFrame>
      <p:graphicFrame>
        <p:nvGraphicFramePr>
          <p:cNvPr id="607" name="Google Shape;607;p14"/>
          <p:cNvGraphicFramePr/>
          <p:nvPr/>
        </p:nvGraphicFramePr>
        <p:xfrm>
          <a:off x="99209" y="1838325"/>
          <a:ext cx="5634841" cy="4381500"/>
        </p:xfrm>
        <a:graphic>
          <a:graphicData uri="http://schemas.openxmlformats.org/drawingml/2006/chart">
            <c:chart r:id="rId6"/>
          </a:graphicData>
        </a:graphic>
      </p:graphicFrame>
      <p:sp>
        <p:nvSpPr>
          <p:cNvPr id="608" name="Google Shape;608;p14"/>
          <p:cNvSpPr txBox="1"/>
          <p:nvPr>
            <p:ph type="title"/>
          </p:nvPr>
        </p:nvSpPr>
        <p:spPr>
          <a:xfrm>
            <a:off x="345558" y="184150"/>
            <a:ext cx="10515600" cy="6254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5"/>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1: </a:t>
            </a:r>
            <a:r>
              <a:rPr b="1" lang="en-GB" sz="2000">
                <a:latin typeface="Calibri"/>
                <a:ea typeface="Calibri"/>
                <a:cs typeface="Calibri"/>
                <a:sym typeface="Calibri"/>
              </a:rPr>
              <a:t>Secure new business with brokers who are registered on the Change Wholesale portal but who are currently not trading with Change </a:t>
            </a:r>
            <a:endParaRPr b="1" sz="2000">
              <a:latin typeface="Calibri"/>
              <a:ea typeface="Calibri"/>
              <a:cs typeface="Calibri"/>
              <a:sym typeface="Calibri"/>
            </a:endParaRPr>
          </a:p>
        </p:txBody>
      </p:sp>
      <p:pic>
        <p:nvPicPr>
          <p:cNvPr id="615" name="Google Shape;615;p15"/>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616" name="Google Shape;616;p15"/>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617" name="Google Shape;617;p15"/>
          <p:cNvPicPr preferRelativeResize="0"/>
          <p:nvPr/>
        </p:nvPicPr>
        <p:blipFill rotWithShape="1">
          <a:blip r:embed="rId5">
            <a:alphaModFix/>
          </a:blip>
          <a:srcRect b="0" l="0" r="0" t="0"/>
          <a:stretch/>
        </p:blipFill>
        <p:spPr>
          <a:xfrm>
            <a:off x="87550" y="1142359"/>
            <a:ext cx="11201400" cy="5124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6"/>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1: </a:t>
            </a:r>
            <a:r>
              <a:rPr b="1" lang="en-GB" sz="2000">
                <a:latin typeface="Calibri"/>
                <a:ea typeface="Calibri"/>
                <a:cs typeface="Calibri"/>
                <a:sym typeface="Calibri"/>
              </a:rPr>
              <a:t>Secure new business with brokers who are registered on the Change Wholesale portal but who are currently not trading with Change </a:t>
            </a:r>
            <a:endParaRPr b="1" sz="2000">
              <a:latin typeface="Calibri"/>
              <a:ea typeface="Calibri"/>
              <a:cs typeface="Calibri"/>
              <a:sym typeface="Calibri"/>
            </a:endParaRPr>
          </a:p>
        </p:txBody>
      </p:sp>
      <p:pic>
        <p:nvPicPr>
          <p:cNvPr id="624" name="Google Shape;624;p16"/>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625" name="Google Shape;625;p16"/>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626" name="Google Shape;626;p16"/>
          <p:cNvPicPr preferRelativeResize="0"/>
          <p:nvPr/>
        </p:nvPicPr>
        <p:blipFill rotWithShape="1">
          <a:blip r:embed="rId5">
            <a:alphaModFix/>
          </a:blip>
          <a:srcRect b="0" l="0" r="0" t="0"/>
          <a:stretch/>
        </p:blipFill>
        <p:spPr>
          <a:xfrm>
            <a:off x="419100" y="1167759"/>
            <a:ext cx="11172825" cy="5238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7"/>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1: </a:t>
            </a:r>
            <a:r>
              <a:rPr b="1" lang="en-GB" sz="2000">
                <a:latin typeface="Calibri"/>
                <a:ea typeface="Calibri"/>
                <a:cs typeface="Calibri"/>
                <a:sym typeface="Calibri"/>
              </a:rPr>
              <a:t>Secure new business with brokers who are registered on the Change Wholesale portal but who are currently not trading with Change </a:t>
            </a:r>
            <a:endParaRPr b="1" sz="2000">
              <a:latin typeface="Calibri"/>
              <a:ea typeface="Calibri"/>
              <a:cs typeface="Calibri"/>
              <a:sym typeface="Calibri"/>
            </a:endParaRPr>
          </a:p>
        </p:txBody>
      </p:sp>
      <p:pic>
        <p:nvPicPr>
          <p:cNvPr id="633" name="Google Shape;633;p17"/>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634" name="Google Shape;634;p17"/>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635" name="Google Shape;635;p17"/>
          <p:cNvPicPr preferRelativeResize="0"/>
          <p:nvPr/>
        </p:nvPicPr>
        <p:blipFill rotWithShape="1">
          <a:blip r:embed="rId5">
            <a:alphaModFix/>
          </a:blip>
          <a:srcRect b="0" l="0" r="0" t="0"/>
          <a:stretch/>
        </p:blipFill>
        <p:spPr>
          <a:xfrm>
            <a:off x="444500" y="1294759"/>
            <a:ext cx="11125200" cy="5067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7c8ec12126_0_0"/>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200">
                <a:latin typeface="Calibri"/>
                <a:ea typeface="Calibri"/>
                <a:cs typeface="Calibri"/>
                <a:sym typeface="Calibri"/>
              </a:rPr>
              <a:t>Topline Results: </a:t>
            </a:r>
            <a:r>
              <a:rPr lang="en-GB" sz="1600">
                <a:latin typeface="Calibri"/>
                <a:ea typeface="Calibri"/>
                <a:cs typeface="Calibri"/>
                <a:sym typeface="Calibri"/>
              </a:rPr>
              <a:t>Audience Spend vs. Completions</a:t>
            </a:r>
            <a:endParaRPr sz="1200">
              <a:latin typeface="Calibri"/>
              <a:ea typeface="Calibri"/>
              <a:cs typeface="Calibri"/>
              <a:sym typeface="Calibri"/>
            </a:endParaRPr>
          </a:p>
        </p:txBody>
      </p:sp>
      <p:pic>
        <p:nvPicPr>
          <p:cNvPr id="181" name="Google Shape;181;g27c8ec12126_0_0"/>
          <p:cNvPicPr preferRelativeResize="0"/>
          <p:nvPr/>
        </p:nvPicPr>
        <p:blipFill>
          <a:blip r:embed="rId3">
            <a:alphaModFix/>
          </a:blip>
          <a:stretch>
            <a:fillRect/>
          </a:stretch>
        </p:blipFill>
        <p:spPr>
          <a:xfrm>
            <a:off x="1964650" y="924850"/>
            <a:ext cx="8013775" cy="5806300"/>
          </a:xfrm>
          <a:prstGeom prst="rect">
            <a:avLst/>
          </a:prstGeom>
          <a:noFill/>
          <a:ln>
            <a:noFill/>
          </a:ln>
        </p:spPr>
      </p:pic>
      <p:pic>
        <p:nvPicPr>
          <p:cNvPr id="182" name="Google Shape;182;g27c8ec12126_0_0"/>
          <p:cNvPicPr preferRelativeResize="0"/>
          <p:nvPr/>
        </p:nvPicPr>
        <p:blipFill rotWithShape="1">
          <a:blip r:embed="rId4">
            <a:alphaModFix/>
          </a:blip>
          <a:srcRect b="0" l="0" r="0" t="0"/>
          <a:stretch/>
        </p:blipFill>
        <p:spPr>
          <a:xfrm>
            <a:off x="11483722" y="132100"/>
            <a:ext cx="569054" cy="516625"/>
          </a:xfrm>
          <a:prstGeom prst="rect">
            <a:avLst/>
          </a:prstGeom>
          <a:noFill/>
          <a:ln>
            <a:noFill/>
          </a:ln>
        </p:spPr>
      </p:pic>
      <p:pic>
        <p:nvPicPr>
          <p:cNvPr id="183" name="Google Shape;183;g27c8ec12126_0_0"/>
          <p:cNvPicPr preferRelativeResize="0"/>
          <p:nvPr/>
        </p:nvPicPr>
        <p:blipFill rotWithShape="1">
          <a:blip r:embed="rId5">
            <a:alphaModFix/>
          </a:blip>
          <a:srcRect b="0" l="0" r="0" t="0"/>
          <a:stretch/>
        </p:blipFill>
        <p:spPr>
          <a:xfrm>
            <a:off x="10321050" y="135910"/>
            <a:ext cx="1071636" cy="50834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18"/>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642" name="Google Shape;642;p18"/>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sp>
        <p:nvSpPr>
          <p:cNvPr id="643" name="Google Shape;643;p18"/>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t>Audience 4- By Goal</a:t>
            </a:r>
            <a:endParaRPr b="1" sz="2000">
              <a:latin typeface="Calibri"/>
              <a:ea typeface="Calibri"/>
              <a:cs typeface="Calibri"/>
              <a:sym typeface="Calibri"/>
            </a:endParaRPr>
          </a:p>
        </p:txBody>
      </p:sp>
      <p:pic>
        <p:nvPicPr>
          <p:cNvPr id="644" name="Google Shape;644;p18"/>
          <p:cNvPicPr preferRelativeResize="0"/>
          <p:nvPr/>
        </p:nvPicPr>
        <p:blipFill rotWithShape="1">
          <a:blip r:embed="rId5">
            <a:alphaModFix/>
          </a:blip>
          <a:srcRect b="0" l="0" r="0" t="0"/>
          <a:stretch/>
        </p:blipFill>
        <p:spPr>
          <a:xfrm>
            <a:off x="315550" y="1218550"/>
            <a:ext cx="11560900" cy="52889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9"/>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t>Audience 5- By Goal</a:t>
            </a:r>
            <a:endParaRPr b="1" sz="2000">
              <a:latin typeface="Calibri"/>
              <a:ea typeface="Calibri"/>
              <a:cs typeface="Calibri"/>
              <a:sym typeface="Calibri"/>
            </a:endParaRPr>
          </a:p>
        </p:txBody>
      </p:sp>
      <p:pic>
        <p:nvPicPr>
          <p:cNvPr id="651" name="Google Shape;651;p19"/>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652" name="Google Shape;652;p19"/>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653" name="Google Shape;653;p19"/>
          <p:cNvPicPr preferRelativeResize="0"/>
          <p:nvPr/>
        </p:nvPicPr>
        <p:blipFill rotWithShape="1">
          <a:blip r:embed="rId5">
            <a:alphaModFix/>
          </a:blip>
          <a:srcRect b="0" l="0" r="0" t="0"/>
          <a:stretch/>
        </p:blipFill>
        <p:spPr>
          <a:xfrm>
            <a:off x="276700" y="1231250"/>
            <a:ext cx="11638599" cy="52000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20"/>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t>Audience 6- By Goal</a:t>
            </a:r>
            <a:endParaRPr b="1" sz="2000">
              <a:latin typeface="Calibri"/>
              <a:ea typeface="Calibri"/>
              <a:cs typeface="Calibri"/>
              <a:sym typeface="Calibri"/>
            </a:endParaRPr>
          </a:p>
        </p:txBody>
      </p:sp>
      <p:pic>
        <p:nvPicPr>
          <p:cNvPr id="660" name="Google Shape;660;p20"/>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661" name="Google Shape;661;p20"/>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662" name="Google Shape;662;p20"/>
          <p:cNvPicPr preferRelativeResize="0"/>
          <p:nvPr/>
        </p:nvPicPr>
        <p:blipFill rotWithShape="1">
          <a:blip r:embed="rId5">
            <a:alphaModFix/>
          </a:blip>
          <a:srcRect b="0" l="0" r="0" t="0"/>
          <a:stretch/>
        </p:blipFill>
        <p:spPr>
          <a:xfrm>
            <a:off x="203200" y="1269359"/>
            <a:ext cx="11220450" cy="5276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21"/>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t>General Traffic- By Goal</a:t>
            </a:r>
            <a:endParaRPr b="1" sz="2000">
              <a:latin typeface="Calibri"/>
              <a:ea typeface="Calibri"/>
              <a:cs typeface="Calibri"/>
              <a:sym typeface="Calibri"/>
            </a:endParaRPr>
          </a:p>
        </p:txBody>
      </p:sp>
      <p:pic>
        <p:nvPicPr>
          <p:cNvPr id="669" name="Google Shape;669;p21"/>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670" name="Google Shape;670;p21"/>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671" name="Google Shape;671;p21"/>
          <p:cNvPicPr preferRelativeResize="0"/>
          <p:nvPr/>
        </p:nvPicPr>
        <p:blipFill rotWithShape="1">
          <a:blip r:embed="rId5">
            <a:alphaModFix/>
          </a:blip>
          <a:srcRect b="0" l="0" r="0" t="0"/>
          <a:stretch/>
        </p:blipFill>
        <p:spPr>
          <a:xfrm>
            <a:off x="266700" y="1231259"/>
            <a:ext cx="11249025" cy="52292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22"/>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t>All Audiences -By Platform </a:t>
            </a:r>
            <a:endParaRPr b="1" sz="2000">
              <a:latin typeface="Calibri"/>
              <a:ea typeface="Calibri"/>
              <a:cs typeface="Calibri"/>
              <a:sym typeface="Calibri"/>
            </a:endParaRPr>
          </a:p>
        </p:txBody>
      </p:sp>
      <p:pic>
        <p:nvPicPr>
          <p:cNvPr id="678" name="Google Shape;678;p22"/>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679" name="Google Shape;679;p22"/>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graphicFrame>
        <p:nvGraphicFramePr>
          <p:cNvPr id="680" name="Google Shape;680;p22"/>
          <p:cNvGraphicFramePr/>
          <p:nvPr/>
        </p:nvGraphicFramePr>
        <p:xfrm>
          <a:off x="276225" y="1746520"/>
          <a:ext cx="6648450" cy="4101830"/>
        </p:xfrm>
        <a:graphic>
          <a:graphicData uri="http://schemas.openxmlformats.org/drawingml/2006/chart">
            <c:chart r:id="rId5"/>
          </a:graphicData>
        </a:graphic>
      </p:graphicFrame>
      <p:graphicFrame>
        <p:nvGraphicFramePr>
          <p:cNvPr id="681" name="Google Shape;681;p22"/>
          <p:cNvGraphicFramePr/>
          <p:nvPr/>
        </p:nvGraphicFramePr>
        <p:xfrm>
          <a:off x="7392843" y="1656873"/>
          <a:ext cx="4270142" cy="4429602"/>
        </p:xfrm>
        <a:graphic>
          <a:graphicData uri="http://schemas.openxmlformats.org/drawingml/2006/chart">
            <c:chart r:id="rId6"/>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23"/>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t>All Audiences - By Platform</a:t>
            </a:r>
            <a:endParaRPr b="1" sz="2000">
              <a:latin typeface="Calibri"/>
              <a:ea typeface="Calibri"/>
              <a:cs typeface="Calibri"/>
              <a:sym typeface="Calibri"/>
            </a:endParaRPr>
          </a:p>
        </p:txBody>
      </p:sp>
      <p:pic>
        <p:nvPicPr>
          <p:cNvPr id="688" name="Google Shape;688;p23"/>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689" name="Google Shape;689;p23"/>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690" name="Google Shape;690;p23"/>
          <p:cNvPicPr preferRelativeResize="0"/>
          <p:nvPr/>
        </p:nvPicPr>
        <p:blipFill>
          <a:blip r:embed="rId5">
            <a:alphaModFix/>
          </a:blip>
          <a:stretch>
            <a:fillRect/>
          </a:stretch>
        </p:blipFill>
        <p:spPr>
          <a:xfrm>
            <a:off x="152400" y="1142359"/>
            <a:ext cx="10763250" cy="4810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24"/>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1: </a:t>
            </a:r>
            <a:r>
              <a:rPr b="1" lang="en-GB" sz="2000">
                <a:latin typeface="Calibri"/>
                <a:ea typeface="Calibri"/>
                <a:cs typeface="Calibri"/>
                <a:sym typeface="Calibri"/>
              </a:rPr>
              <a:t>Secure new business with brokers who are registered on the Change Wholesale portal but who are currently not trading with Change </a:t>
            </a:r>
            <a:endParaRPr b="1" sz="2000">
              <a:latin typeface="Calibri"/>
              <a:ea typeface="Calibri"/>
              <a:cs typeface="Calibri"/>
              <a:sym typeface="Calibri"/>
            </a:endParaRPr>
          </a:p>
        </p:txBody>
      </p:sp>
      <p:pic>
        <p:nvPicPr>
          <p:cNvPr id="697" name="Google Shape;697;p24"/>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698" name="Google Shape;698;p24"/>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graphicFrame>
        <p:nvGraphicFramePr>
          <p:cNvPr id="699" name="Google Shape;699;p24"/>
          <p:cNvGraphicFramePr/>
          <p:nvPr/>
        </p:nvGraphicFramePr>
        <p:xfrm>
          <a:off x="324466" y="1623583"/>
          <a:ext cx="6882580" cy="4353531"/>
        </p:xfrm>
        <a:graphic>
          <a:graphicData uri="http://schemas.openxmlformats.org/drawingml/2006/chart">
            <c:chart r:id="rId5"/>
          </a:graphicData>
        </a:graphic>
      </p:graphicFrame>
      <p:graphicFrame>
        <p:nvGraphicFramePr>
          <p:cNvPr id="700" name="Google Shape;700;p24"/>
          <p:cNvGraphicFramePr/>
          <p:nvPr/>
        </p:nvGraphicFramePr>
        <p:xfrm>
          <a:off x="7295533" y="1370640"/>
          <a:ext cx="4345857" cy="4812946"/>
        </p:xfrm>
        <a:graphic>
          <a:graphicData uri="http://schemas.openxmlformats.org/drawingml/2006/chart">
            <c:chart r:id="rId6"/>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pic>
        <p:nvPicPr>
          <p:cNvPr id="706" name="Google Shape;706;p25"/>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707" name="Google Shape;707;p25"/>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708" name="Google Shape;708;p25"/>
          <p:cNvPicPr preferRelativeResize="0"/>
          <p:nvPr/>
        </p:nvPicPr>
        <p:blipFill>
          <a:blip r:embed="rId5">
            <a:alphaModFix/>
          </a:blip>
          <a:stretch>
            <a:fillRect/>
          </a:stretch>
        </p:blipFill>
        <p:spPr>
          <a:xfrm>
            <a:off x="444500" y="1358259"/>
            <a:ext cx="10315575" cy="4762500"/>
          </a:xfrm>
          <a:prstGeom prst="rect">
            <a:avLst/>
          </a:prstGeom>
          <a:noFill/>
          <a:ln>
            <a:noFill/>
          </a:ln>
        </p:spPr>
      </p:pic>
      <p:sp>
        <p:nvSpPr>
          <p:cNvPr id="709" name="Google Shape;709;p25"/>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t>All Audiences - By Creative Family</a:t>
            </a:r>
            <a:endParaRPr b="1" sz="2000">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26"/>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1: </a:t>
            </a:r>
            <a:r>
              <a:rPr b="1" lang="en-GB" sz="2000">
                <a:latin typeface="Calibri"/>
                <a:ea typeface="Calibri"/>
                <a:cs typeface="Calibri"/>
                <a:sym typeface="Calibri"/>
              </a:rPr>
              <a:t>Secure new business with brokers who are registered on the Change Wholesale portal but who are currently not trading with Change </a:t>
            </a:r>
            <a:endParaRPr b="1" sz="2000">
              <a:latin typeface="Calibri"/>
              <a:ea typeface="Calibri"/>
              <a:cs typeface="Calibri"/>
              <a:sym typeface="Calibri"/>
            </a:endParaRPr>
          </a:p>
        </p:txBody>
      </p:sp>
      <p:pic>
        <p:nvPicPr>
          <p:cNvPr id="716" name="Google Shape;716;p26"/>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717" name="Google Shape;717;p26"/>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718" name="Google Shape;718;p26"/>
          <p:cNvPicPr preferRelativeResize="0"/>
          <p:nvPr/>
        </p:nvPicPr>
        <p:blipFill>
          <a:blip r:embed="rId5">
            <a:alphaModFix/>
          </a:blip>
          <a:stretch>
            <a:fillRect/>
          </a:stretch>
        </p:blipFill>
        <p:spPr>
          <a:xfrm>
            <a:off x="292100" y="1294759"/>
            <a:ext cx="11229975" cy="4686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27"/>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1: </a:t>
            </a:r>
            <a:r>
              <a:rPr b="1" lang="en-GB" sz="2000">
                <a:latin typeface="Calibri"/>
                <a:ea typeface="Calibri"/>
                <a:cs typeface="Calibri"/>
                <a:sym typeface="Calibri"/>
              </a:rPr>
              <a:t>Secure new business with brokers who are registered on the Change Wholesale portal but who are currently not trading with Change </a:t>
            </a:r>
            <a:endParaRPr b="1" sz="2000">
              <a:latin typeface="Calibri"/>
              <a:ea typeface="Calibri"/>
              <a:cs typeface="Calibri"/>
              <a:sym typeface="Calibri"/>
            </a:endParaRPr>
          </a:p>
        </p:txBody>
      </p:sp>
      <p:pic>
        <p:nvPicPr>
          <p:cNvPr id="725" name="Google Shape;725;p27"/>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726" name="Google Shape;726;p27"/>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727" name="Google Shape;727;p27"/>
          <p:cNvPicPr preferRelativeResize="0"/>
          <p:nvPr/>
        </p:nvPicPr>
        <p:blipFill>
          <a:blip r:embed="rId5">
            <a:alphaModFix/>
          </a:blip>
          <a:stretch>
            <a:fillRect/>
          </a:stretch>
        </p:blipFill>
        <p:spPr>
          <a:xfrm>
            <a:off x="914400" y="1231259"/>
            <a:ext cx="9534525" cy="4695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
          <p:cNvSpPr txBox="1"/>
          <p:nvPr>
            <p:ph type="title"/>
          </p:nvPr>
        </p:nvSpPr>
        <p:spPr>
          <a:xfrm>
            <a:off x="170059" y="138432"/>
            <a:ext cx="9050400" cy="625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400"/>
              <a:buFont typeface="Calibri"/>
              <a:buNone/>
            </a:pPr>
            <a:r>
              <a:rPr b="1" lang="en-GB" sz="2200">
                <a:latin typeface="Calibri"/>
                <a:ea typeface="Calibri"/>
                <a:cs typeface="Calibri"/>
                <a:sym typeface="Calibri"/>
              </a:rPr>
              <a:t>Topline Results:</a:t>
            </a:r>
            <a:r>
              <a:rPr b="1" lang="en-GB" sz="2000">
                <a:latin typeface="Calibri"/>
                <a:ea typeface="Calibri"/>
                <a:cs typeface="Calibri"/>
                <a:sym typeface="Calibri"/>
              </a:rPr>
              <a:t> </a:t>
            </a:r>
            <a:r>
              <a:rPr lang="en-GB" sz="1400">
                <a:latin typeface="Calibri"/>
                <a:ea typeface="Calibri"/>
                <a:cs typeface="Calibri"/>
                <a:sym typeface="Calibri"/>
              </a:rPr>
              <a:t>Audience by Goal Completion</a:t>
            </a:r>
            <a:endParaRPr sz="1400">
              <a:latin typeface="Calibri"/>
              <a:ea typeface="Calibri"/>
              <a:cs typeface="Calibri"/>
              <a:sym typeface="Calibri"/>
            </a:endParaRPr>
          </a:p>
        </p:txBody>
      </p:sp>
      <p:sp>
        <p:nvSpPr>
          <p:cNvPr id="190" name="Google Shape;190;p4"/>
          <p:cNvSpPr txBox="1"/>
          <p:nvPr/>
        </p:nvSpPr>
        <p:spPr>
          <a:xfrm>
            <a:off x="2389241" y="843864"/>
            <a:ext cx="15042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en-GB" sz="4800" u="none" cap="none" strike="noStrike">
                <a:solidFill>
                  <a:schemeClr val="accent2"/>
                </a:solidFill>
                <a:latin typeface="Calibri"/>
                <a:ea typeface="Calibri"/>
                <a:cs typeface="Calibri"/>
                <a:sym typeface="Calibri"/>
              </a:rPr>
              <a:t>5489</a:t>
            </a:r>
            <a:endParaRPr b="0" i="0" sz="1400" u="none" cap="none" strike="noStrike">
              <a:solidFill>
                <a:srgbClr val="000000"/>
              </a:solidFill>
              <a:latin typeface="Arial"/>
              <a:ea typeface="Arial"/>
              <a:cs typeface="Arial"/>
              <a:sym typeface="Arial"/>
            </a:endParaRPr>
          </a:p>
        </p:txBody>
      </p:sp>
      <p:sp>
        <p:nvSpPr>
          <p:cNvPr id="191" name="Google Shape;191;p4"/>
          <p:cNvSpPr txBox="1"/>
          <p:nvPr/>
        </p:nvSpPr>
        <p:spPr>
          <a:xfrm>
            <a:off x="8739182" y="878958"/>
            <a:ext cx="15042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GB" sz="4400" u="none" cap="none" strike="noStrike">
                <a:solidFill>
                  <a:schemeClr val="dk1"/>
                </a:solidFill>
                <a:latin typeface="Calibri"/>
                <a:ea typeface="Calibri"/>
                <a:cs typeface="Calibri"/>
                <a:sym typeface="Calibri"/>
              </a:rPr>
              <a:t>37</a:t>
            </a:r>
            <a:r>
              <a:rPr b="1" lang="en-GB" sz="4400">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pic>
        <p:nvPicPr>
          <p:cNvPr id="192" name="Google Shape;192;p4"/>
          <p:cNvPicPr preferRelativeResize="0"/>
          <p:nvPr/>
        </p:nvPicPr>
        <p:blipFill>
          <a:blip r:embed="rId3">
            <a:alphaModFix/>
          </a:blip>
          <a:stretch>
            <a:fillRect/>
          </a:stretch>
        </p:blipFill>
        <p:spPr>
          <a:xfrm>
            <a:off x="1370901" y="5149400"/>
            <a:ext cx="3761500" cy="1465500"/>
          </a:xfrm>
          <a:prstGeom prst="rect">
            <a:avLst/>
          </a:prstGeom>
          <a:noFill/>
          <a:ln>
            <a:noFill/>
          </a:ln>
        </p:spPr>
      </p:pic>
      <p:pic>
        <p:nvPicPr>
          <p:cNvPr id="193" name="Google Shape;193;p4"/>
          <p:cNvPicPr preferRelativeResize="0"/>
          <p:nvPr/>
        </p:nvPicPr>
        <p:blipFill>
          <a:blip r:embed="rId4">
            <a:alphaModFix/>
          </a:blip>
          <a:stretch>
            <a:fillRect/>
          </a:stretch>
        </p:blipFill>
        <p:spPr>
          <a:xfrm>
            <a:off x="7431926" y="5182650"/>
            <a:ext cx="3667325" cy="1246350"/>
          </a:xfrm>
          <a:prstGeom prst="rect">
            <a:avLst/>
          </a:prstGeom>
          <a:noFill/>
          <a:ln>
            <a:noFill/>
          </a:ln>
        </p:spPr>
      </p:pic>
      <p:pic>
        <p:nvPicPr>
          <p:cNvPr id="194" name="Google Shape;194;p4"/>
          <p:cNvPicPr preferRelativeResize="0"/>
          <p:nvPr/>
        </p:nvPicPr>
        <p:blipFill>
          <a:blip r:embed="rId5">
            <a:alphaModFix/>
          </a:blip>
          <a:stretch>
            <a:fillRect/>
          </a:stretch>
        </p:blipFill>
        <p:spPr>
          <a:xfrm>
            <a:off x="663625" y="1581939"/>
            <a:ext cx="4932225" cy="3555580"/>
          </a:xfrm>
          <a:prstGeom prst="rect">
            <a:avLst/>
          </a:prstGeom>
          <a:noFill/>
          <a:ln>
            <a:noFill/>
          </a:ln>
        </p:spPr>
      </p:pic>
      <p:pic>
        <p:nvPicPr>
          <p:cNvPr id="195" name="Google Shape;195;p4"/>
          <p:cNvPicPr preferRelativeResize="0"/>
          <p:nvPr/>
        </p:nvPicPr>
        <p:blipFill>
          <a:blip r:embed="rId6">
            <a:alphaModFix/>
          </a:blip>
          <a:stretch>
            <a:fillRect/>
          </a:stretch>
        </p:blipFill>
        <p:spPr>
          <a:xfrm>
            <a:off x="6643700" y="1574450"/>
            <a:ext cx="4932224" cy="3727348"/>
          </a:xfrm>
          <a:prstGeom prst="rect">
            <a:avLst/>
          </a:prstGeom>
          <a:noFill/>
          <a:ln>
            <a:noFill/>
          </a:ln>
        </p:spPr>
      </p:pic>
      <p:pic>
        <p:nvPicPr>
          <p:cNvPr id="196" name="Google Shape;196;p4"/>
          <p:cNvPicPr preferRelativeResize="0"/>
          <p:nvPr/>
        </p:nvPicPr>
        <p:blipFill rotWithShape="1">
          <a:blip r:embed="rId7">
            <a:alphaModFix/>
          </a:blip>
          <a:srcRect b="0" l="0" r="0" t="0"/>
          <a:stretch/>
        </p:blipFill>
        <p:spPr>
          <a:xfrm>
            <a:off x="11483722" y="132100"/>
            <a:ext cx="569054" cy="516625"/>
          </a:xfrm>
          <a:prstGeom prst="rect">
            <a:avLst/>
          </a:prstGeom>
          <a:noFill/>
          <a:ln>
            <a:noFill/>
          </a:ln>
        </p:spPr>
      </p:pic>
      <p:pic>
        <p:nvPicPr>
          <p:cNvPr id="197" name="Google Shape;197;p4"/>
          <p:cNvPicPr preferRelativeResize="0"/>
          <p:nvPr/>
        </p:nvPicPr>
        <p:blipFill rotWithShape="1">
          <a:blip r:embed="rId8">
            <a:alphaModFix/>
          </a:blip>
          <a:srcRect b="0" l="0" r="0" t="0"/>
          <a:stretch/>
        </p:blipFill>
        <p:spPr>
          <a:xfrm>
            <a:off x="10321050" y="135910"/>
            <a:ext cx="1071636" cy="50834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28"/>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1: </a:t>
            </a:r>
            <a:r>
              <a:rPr b="1" lang="en-GB" sz="2000">
                <a:latin typeface="Calibri"/>
                <a:ea typeface="Calibri"/>
                <a:cs typeface="Calibri"/>
                <a:sym typeface="Calibri"/>
              </a:rPr>
              <a:t>Secure new business with brokers who are registered on the Change Wholesale portal but who are currently not trading with Change </a:t>
            </a:r>
            <a:endParaRPr b="1" sz="2000">
              <a:latin typeface="Calibri"/>
              <a:ea typeface="Calibri"/>
              <a:cs typeface="Calibri"/>
              <a:sym typeface="Calibri"/>
            </a:endParaRPr>
          </a:p>
        </p:txBody>
      </p:sp>
      <p:pic>
        <p:nvPicPr>
          <p:cNvPr id="734" name="Google Shape;734;p28"/>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735" name="Google Shape;735;p28"/>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736" name="Google Shape;736;p28"/>
          <p:cNvPicPr preferRelativeResize="0"/>
          <p:nvPr/>
        </p:nvPicPr>
        <p:blipFill>
          <a:blip r:embed="rId5">
            <a:alphaModFix/>
          </a:blip>
          <a:stretch>
            <a:fillRect/>
          </a:stretch>
        </p:blipFill>
        <p:spPr>
          <a:xfrm>
            <a:off x="546100" y="1345559"/>
            <a:ext cx="10925175" cy="49911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29"/>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1: </a:t>
            </a:r>
            <a:r>
              <a:rPr b="1" lang="en-GB" sz="2000">
                <a:latin typeface="Calibri"/>
                <a:ea typeface="Calibri"/>
                <a:cs typeface="Calibri"/>
                <a:sym typeface="Calibri"/>
              </a:rPr>
              <a:t>Secure new business with brokers who are registered on the Change Wholesale portal but who are currently not trading with Change </a:t>
            </a:r>
            <a:endParaRPr b="1" sz="2000">
              <a:latin typeface="Calibri"/>
              <a:ea typeface="Calibri"/>
              <a:cs typeface="Calibri"/>
              <a:sym typeface="Calibri"/>
            </a:endParaRPr>
          </a:p>
        </p:txBody>
      </p:sp>
      <p:pic>
        <p:nvPicPr>
          <p:cNvPr id="743" name="Google Shape;743;p29"/>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744" name="Google Shape;744;p29"/>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745" name="Google Shape;745;p29"/>
          <p:cNvPicPr preferRelativeResize="0"/>
          <p:nvPr/>
        </p:nvPicPr>
        <p:blipFill>
          <a:blip r:embed="rId5">
            <a:alphaModFix/>
          </a:blip>
          <a:stretch>
            <a:fillRect/>
          </a:stretch>
        </p:blipFill>
        <p:spPr>
          <a:xfrm>
            <a:off x="469900" y="1243959"/>
            <a:ext cx="10820400" cy="4705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30"/>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1: </a:t>
            </a:r>
            <a:r>
              <a:rPr b="1" lang="en-GB" sz="2000">
                <a:latin typeface="Calibri"/>
                <a:ea typeface="Calibri"/>
                <a:cs typeface="Calibri"/>
                <a:sym typeface="Calibri"/>
              </a:rPr>
              <a:t>Secure new business with brokers who are registered on the Change Wholesale portal but who are currently not trading with Change </a:t>
            </a:r>
            <a:endParaRPr b="1" sz="2000">
              <a:latin typeface="Calibri"/>
              <a:ea typeface="Calibri"/>
              <a:cs typeface="Calibri"/>
              <a:sym typeface="Calibri"/>
            </a:endParaRPr>
          </a:p>
        </p:txBody>
      </p:sp>
      <p:pic>
        <p:nvPicPr>
          <p:cNvPr id="752" name="Google Shape;752;p30"/>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753" name="Google Shape;753;p30"/>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754" name="Google Shape;754;p30"/>
          <p:cNvPicPr preferRelativeResize="0"/>
          <p:nvPr/>
        </p:nvPicPr>
        <p:blipFill>
          <a:blip r:embed="rId5">
            <a:alphaModFix/>
          </a:blip>
          <a:stretch>
            <a:fillRect/>
          </a:stretch>
        </p:blipFill>
        <p:spPr>
          <a:xfrm>
            <a:off x="498350" y="1320159"/>
            <a:ext cx="10696575" cy="4791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31"/>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1: </a:t>
            </a:r>
            <a:r>
              <a:rPr b="1" lang="en-GB" sz="2000">
                <a:latin typeface="Calibri"/>
                <a:ea typeface="Calibri"/>
                <a:cs typeface="Calibri"/>
                <a:sym typeface="Calibri"/>
              </a:rPr>
              <a:t>Secure new business with brokers who are registered on the Change Wholesale portal but who are currently not trading with Change </a:t>
            </a:r>
            <a:endParaRPr b="1" sz="2000">
              <a:latin typeface="Calibri"/>
              <a:ea typeface="Calibri"/>
              <a:cs typeface="Calibri"/>
              <a:sym typeface="Calibri"/>
            </a:endParaRPr>
          </a:p>
        </p:txBody>
      </p:sp>
      <p:pic>
        <p:nvPicPr>
          <p:cNvPr id="761" name="Google Shape;761;p31"/>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762" name="Google Shape;762;p31"/>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763" name="Google Shape;763;p31"/>
          <p:cNvPicPr preferRelativeResize="0"/>
          <p:nvPr/>
        </p:nvPicPr>
        <p:blipFill>
          <a:blip r:embed="rId5">
            <a:alphaModFix/>
          </a:blip>
          <a:stretch>
            <a:fillRect/>
          </a:stretch>
        </p:blipFill>
        <p:spPr>
          <a:xfrm>
            <a:off x="152400" y="1142359"/>
            <a:ext cx="10982325" cy="46291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32"/>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1: </a:t>
            </a:r>
            <a:r>
              <a:rPr b="1" lang="en-GB" sz="2000">
                <a:latin typeface="Calibri"/>
                <a:ea typeface="Calibri"/>
                <a:cs typeface="Calibri"/>
                <a:sym typeface="Calibri"/>
              </a:rPr>
              <a:t>Secure new business with brokers who are registered on the Change Wholesale portal but who are currently not trading with Change </a:t>
            </a:r>
            <a:endParaRPr b="1" sz="2000">
              <a:latin typeface="Calibri"/>
              <a:ea typeface="Calibri"/>
              <a:cs typeface="Calibri"/>
              <a:sym typeface="Calibri"/>
            </a:endParaRPr>
          </a:p>
        </p:txBody>
      </p:sp>
      <p:pic>
        <p:nvPicPr>
          <p:cNvPr id="770" name="Google Shape;770;p32"/>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771" name="Google Shape;771;p32"/>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772" name="Google Shape;772;p32"/>
          <p:cNvPicPr preferRelativeResize="0"/>
          <p:nvPr/>
        </p:nvPicPr>
        <p:blipFill>
          <a:blip r:embed="rId5">
            <a:alphaModFix/>
          </a:blip>
          <a:stretch>
            <a:fillRect/>
          </a:stretch>
        </p:blipFill>
        <p:spPr>
          <a:xfrm>
            <a:off x="307850" y="1193159"/>
            <a:ext cx="10887075" cy="4991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33"/>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1: </a:t>
            </a:r>
            <a:r>
              <a:rPr b="1" lang="en-GB" sz="2000">
                <a:latin typeface="Calibri"/>
                <a:ea typeface="Calibri"/>
                <a:cs typeface="Calibri"/>
                <a:sym typeface="Calibri"/>
              </a:rPr>
              <a:t>Secure new business with brokers who are registered on the Change Wholesale portal but who are currently not trading with Change </a:t>
            </a:r>
            <a:endParaRPr b="1" sz="2000">
              <a:latin typeface="Calibri"/>
              <a:ea typeface="Calibri"/>
              <a:cs typeface="Calibri"/>
              <a:sym typeface="Calibri"/>
            </a:endParaRPr>
          </a:p>
        </p:txBody>
      </p:sp>
      <p:pic>
        <p:nvPicPr>
          <p:cNvPr id="779" name="Google Shape;779;p33"/>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780" name="Google Shape;780;p33"/>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781" name="Google Shape;781;p33"/>
          <p:cNvPicPr preferRelativeResize="0"/>
          <p:nvPr/>
        </p:nvPicPr>
        <p:blipFill>
          <a:blip r:embed="rId5">
            <a:alphaModFix/>
          </a:blip>
          <a:stretch>
            <a:fillRect/>
          </a:stretch>
        </p:blipFill>
        <p:spPr>
          <a:xfrm>
            <a:off x="184925" y="1231259"/>
            <a:ext cx="10534650" cy="4514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34"/>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1: </a:t>
            </a:r>
            <a:r>
              <a:rPr b="1" lang="en-GB" sz="2000">
                <a:latin typeface="Calibri"/>
                <a:ea typeface="Calibri"/>
                <a:cs typeface="Calibri"/>
                <a:sym typeface="Calibri"/>
              </a:rPr>
              <a:t>Secure new business with brokers who are registered on the Change Wholesale portal but who are currently not trading with Change </a:t>
            </a:r>
            <a:endParaRPr b="1" sz="2000">
              <a:latin typeface="Calibri"/>
              <a:ea typeface="Calibri"/>
              <a:cs typeface="Calibri"/>
              <a:sym typeface="Calibri"/>
            </a:endParaRPr>
          </a:p>
        </p:txBody>
      </p:sp>
      <p:pic>
        <p:nvPicPr>
          <p:cNvPr id="788" name="Google Shape;788;p34"/>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789" name="Google Shape;789;p34"/>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790" name="Google Shape;790;p34"/>
          <p:cNvPicPr preferRelativeResize="0"/>
          <p:nvPr/>
        </p:nvPicPr>
        <p:blipFill>
          <a:blip r:embed="rId5">
            <a:alphaModFix/>
          </a:blip>
          <a:stretch>
            <a:fillRect/>
          </a:stretch>
        </p:blipFill>
        <p:spPr>
          <a:xfrm>
            <a:off x="184925" y="1409059"/>
            <a:ext cx="11229975" cy="4781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35"/>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1: </a:t>
            </a:r>
            <a:r>
              <a:rPr b="1" lang="en-GB" sz="2000">
                <a:latin typeface="Calibri"/>
                <a:ea typeface="Calibri"/>
                <a:cs typeface="Calibri"/>
                <a:sym typeface="Calibri"/>
              </a:rPr>
              <a:t>Secure new business with brokers who are registered on the Change Wholesale portal but who are currently not trading with Change </a:t>
            </a:r>
            <a:endParaRPr b="1" sz="2000">
              <a:latin typeface="Calibri"/>
              <a:ea typeface="Calibri"/>
              <a:cs typeface="Calibri"/>
              <a:sym typeface="Calibri"/>
            </a:endParaRPr>
          </a:p>
        </p:txBody>
      </p:sp>
      <p:pic>
        <p:nvPicPr>
          <p:cNvPr id="797" name="Google Shape;797;p35"/>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798" name="Google Shape;798;p35"/>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799" name="Google Shape;799;p35"/>
          <p:cNvPicPr preferRelativeResize="0"/>
          <p:nvPr/>
        </p:nvPicPr>
        <p:blipFill>
          <a:blip r:embed="rId5">
            <a:alphaModFix/>
          </a:blip>
          <a:stretch>
            <a:fillRect/>
          </a:stretch>
        </p:blipFill>
        <p:spPr>
          <a:xfrm>
            <a:off x="406400" y="1383659"/>
            <a:ext cx="10125075" cy="45624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36"/>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1: </a:t>
            </a:r>
            <a:r>
              <a:rPr b="1" lang="en-GB" sz="2000">
                <a:latin typeface="Calibri"/>
                <a:ea typeface="Calibri"/>
                <a:cs typeface="Calibri"/>
                <a:sym typeface="Calibri"/>
              </a:rPr>
              <a:t>Secure new business with brokers who are registered on the Change Wholesale portal but who are currently not trading with Change </a:t>
            </a:r>
            <a:endParaRPr b="1" sz="2000">
              <a:latin typeface="Calibri"/>
              <a:ea typeface="Calibri"/>
              <a:cs typeface="Calibri"/>
              <a:sym typeface="Calibri"/>
            </a:endParaRPr>
          </a:p>
        </p:txBody>
      </p:sp>
      <p:pic>
        <p:nvPicPr>
          <p:cNvPr id="806" name="Google Shape;806;p36"/>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807" name="Google Shape;807;p36"/>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808" name="Google Shape;808;p36"/>
          <p:cNvPicPr preferRelativeResize="0"/>
          <p:nvPr/>
        </p:nvPicPr>
        <p:blipFill>
          <a:blip r:embed="rId5">
            <a:alphaModFix/>
          </a:blip>
          <a:stretch>
            <a:fillRect/>
          </a:stretch>
        </p:blipFill>
        <p:spPr>
          <a:xfrm>
            <a:off x="368300" y="1434459"/>
            <a:ext cx="11001375" cy="50387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37"/>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1: </a:t>
            </a:r>
            <a:r>
              <a:rPr b="1" lang="en-GB" sz="2000">
                <a:latin typeface="Calibri"/>
                <a:ea typeface="Calibri"/>
                <a:cs typeface="Calibri"/>
                <a:sym typeface="Calibri"/>
              </a:rPr>
              <a:t>Secure new business with brokers who are registered on the Change Wholesale portal but who are currently not trading with Change </a:t>
            </a:r>
            <a:endParaRPr b="1" sz="2000">
              <a:latin typeface="Calibri"/>
              <a:ea typeface="Calibri"/>
              <a:cs typeface="Calibri"/>
              <a:sym typeface="Calibri"/>
            </a:endParaRPr>
          </a:p>
        </p:txBody>
      </p:sp>
      <p:pic>
        <p:nvPicPr>
          <p:cNvPr id="815" name="Google Shape;815;p37"/>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816" name="Google Shape;816;p37"/>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817" name="Google Shape;817;p37"/>
          <p:cNvPicPr preferRelativeResize="0"/>
          <p:nvPr/>
        </p:nvPicPr>
        <p:blipFill>
          <a:blip r:embed="rId5">
            <a:alphaModFix/>
          </a:blip>
          <a:stretch>
            <a:fillRect/>
          </a:stretch>
        </p:blipFill>
        <p:spPr>
          <a:xfrm>
            <a:off x="700500" y="1436484"/>
            <a:ext cx="10258425" cy="4686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7d725db41e_1_27"/>
          <p:cNvSpPr txBox="1"/>
          <p:nvPr>
            <p:ph type="title"/>
          </p:nvPr>
        </p:nvSpPr>
        <p:spPr>
          <a:xfrm>
            <a:off x="1556525" y="2491825"/>
            <a:ext cx="9050400" cy="151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Font typeface="Calibri"/>
              <a:buNone/>
            </a:pPr>
            <a:r>
              <a:rPr b="1" lang="en-GB" sz="3100">
                <a:latin typeface="Calibri"/>
                <a:ea typeface="Calibri"/>
                <a:cs typeface="Calibri"/>
                <a:sym typeface="Calibri"/>
              </a:rPr>
              <a:t>OBJECTIVE 1</a:t>
            </a:r>
            <a:endParaRPr b="1" sz="3100">
              <a:latin typeface="Calibri"/>
              <a:ea typeface="Calibri"/>
              <a:cs typeface="Calibri"/>
              <a:sym typeface="Calibri"/>
            </a:endParaRPr>
          </a:p>
          <a:p>
            <a:pPr indent="0" lvl="0" marL="0" rtl="0" algn="ctr">
              <a:lnSpc>
                <a:spcPct val="90000"/>
              </a:lnSpc>
              <a:spcBef>
                <a:spcPts val="0"/>
              </a:spcBef>
              <a:spcAft>
                <a:spcPts val="0"/>
              </a:spcAft>
              <a:buClr>
                <a:schemeClr val="dk1"/>
              </a:buClr>
              <a:buSzPts val="2400"/>
              <a:buFont typeface="Calibri"/>
              <a:buNone/>
            </a:pPr>
            <a:r>
              <a:t/>
            </a:r>
            <a:endParaRPr b="1" sz="3100">
              <a:latin typeface="Calibri"/>
              <a:ea typeface="Calibri"/>
              <a:cs typeface="Calibri"/>
              <a:sym typeface="Calibri"/>
            </a:endParaRPr>
          </a:p>
          <a:p>
            <a:pPr indent="0" lvl="0" marL="0" rtl="0" algn="ctr">
              <a:spcBef>
                <a:spcPts val="0"/>
              </a:spcBef>
              <a:spcAft>
                <a:spcPts val="0"/>
              </a:spcAft>
              <a:buClr>
                <a:schemeClr val="dk1"/>
              </a:buClr>
              <a:buSzPts val="2400"/>
              <a:buFont typeface="Calibri"/>
              <a:buNone/>
            </a:pPr>
            <a:r>
              <a:rPr b="1" lang="en-GB" sz="2000">
                <a:latin typeface="Calibri"/>
                <a:ea typeface="Calibri"/>
                <a:cs typeface="Calibri"/>
                <a:sym typeface="Calibri"/>
              </a:rPr>
              <a:t>Secure new business with brokers who are registered on the Change Wholesale portal but who are currently not trading with Change Wholesale</a:t>
            </a:r>
            <a:endParaRPr b="1" sz="2100">
              <a:latin typeface="Calibri"/>
              <a:ea typeface="Calibri"/>
              <a:cs typeface="Calibri"/>
              <a:sym typeface="Calibri"/>
            </a:endParaRPr>
          </a:p>
        </p:txBody>
      </p:sp>
      <p:pic>
        <p:nvPicPr>
          <p:cNvPr id="204" name="Google Shape;204;g27d725db41e_1_27"/>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205" name="Google Shape;205;g27d725db41e_1_27"/>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38"/>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t>Audience 4- By Platform</a:t>
            </a:r>
            <a:endParaRPr b="1" sz="2000">
              <a:latin typeface="Calibri"/>
              <a:ea typeface="Calibri"/>
              <a:cs typeface="Calibri"/>
              <a:sym typeface="Calibri"/>
            </a:endParaRPr>
          </a:p>
        </p:txBody>
      </p:sp>
      <p:pic>
        <p:nvPicPr>
          <p:cNvPr id="824" name="Google Shape;824;p38"/>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825" name="Google Shape;825;p38"/>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826" name="Google Shape;826;p38"/>
          <p:cNvPicPr preferRelativeResize="0"/>
          <p:nvPr/>
        </p:nvPicPr>
        <p:blipFill>
          <a:blip r:embed="rId5">
            <a:alphaModFix/>
          </a:blip>
          <a:stretch>
            <a:fillRect/>
          </a:stretch>
        </p:blipFill>
        <p:spPr>
          <a:xfrm>
            <a:off x="450725" y="1360259"/>
            <a:ext cx="11125200" cy="48577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pic>
        <p:nvPicPr>
          <p:cNvPr id="832" name="Google Shape;832;p39"/>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833" name="Google Shape;833;p39"/>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sp>
        <p:nvSpPr>
          <p:cNvPr id="834" name="Google Shape;834;p39"/>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t>Audience 4- By Platform</a:t>
            </a:r>
            <a:endParaRPr b="1" sz="2000">
              <a:latin typeface="Calibri"/>
              <a:ea typeface="Calibri"/>
              <a:cs typeface="Calibri"/>
              <a:sym typeface="Calibri"/>
            </a:endParaRPr>
          </a:p>
        </p:txBody>
      </p:sp>
      <p:pic>
        <p:nvPicPr>
          <p:cNvPr id="835" name="Google Shape;835;p39"/>
          <p:cNvPicPr preferRelativeResize="0"/>
          <p:nvPr/>
        </p:nvPicPr>
        <p:blipFill>
          <a:blip r:embed="rId5">
            <a:alphaModFix/>
          </a:blip>
          <a:stretch>
            <a:fillRect/>
          </a:stretch>
        </p:blipFill>
        <p:spPr>
          <a:xfrm>
            <a:off x="393025" y="1209209"/>
            <a:ext cx="10401300" cy="4572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40"/>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t>Audience 4- By Creative Family</a:t>
            </a:r>
            <a:endParaRPr b="1" sz="2000">
              <a:latin typeface="Calibri"/>
              <a:ea typeface="Calibri"/>
              <a:cs typeface="Calibri"/>
              <a:sym typeface="Calibri"/>
            </a:endParaRPr>
          </a:p>
        </p:txBody>
      </p:sp>
      <p:pic>
        <p:nvPicPr>
          <p:cNvPr id="842" name="Google Shape;842;p40"/>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843" name="Google Shape;843;p40"/>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844" name="Google Shape;844;p40"/>
          <p:cNvPicPr preferRelativeResize="0"/>
          <p:nvPr/>
        </p:nvPicPr>
        <p:blipFill>
          <a:blip r:embed="rId5">
            <a:alphaModFix/>
          </a:blip>
          <a:stretch>
            <a:fillRect/>
          </a:stretch>
        </p:blipFill>
        <p:spPr>
          <a:xfrm>
            <a:off x="486600" y="1209209"/>
            <a:ext cx="10925175" cy="50577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41"/>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t>Audience 4- by Creative Family</a:t>
            </a:r>
            <a:endParaRPr b="1" sz="2000">
              <a:latin typeface="Calibri"/>
              <a:ea typeface="Calibri"/>
              <a:cs typeface="Calibri"/>
              <a:sym typeface="Calibri"/>
            </a:endParaRPr>
          </a:p>
        </p:txBody>
      </p:sp>
      <p:pic>
        <p:nvPicPr>
          <p:cNvPr id="851" name="Google Shape;851;p41"/>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852" name="Google Shape;852;p41"/>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853" name="Google Shape;853;p41"/>
          <p:cNvPicPr preferRelativeResize="0"/>
          <p:nvPr/>
        </p:nvPicPr>
        <p:blipFill>
          <a:blip r:embed="rId5">
            <a:alphaModFix/>
          </a:blip>
          <a:stretch>
            <a:fillRect/>
          </a:stretch>
        </p:blipFill>
        <p:spPr>
          <a:xfrm>
            <a:off x="486625" y="1516684"/>
            <a:ext cx="10820400" cy="45815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42"/>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400"/>
              <a:buFont typeface="Calibri"/>
              <a:buNone/>
            </a:pPr>
            <a:r>
              <a:rPr b="1" lang="en-GB" sz="2400"/>
              <a:t>Audience 5- by Platform</a:t>
            </a:r>
            <a:endParaRPr b="1" sz="2000"/>
          </a:p>
          <a:p>
            <a:pPr indent="0" lvl="0" marL="0" rtl="0" algn="l">
              <a:lnSpc>
                <a:spcPct val="90000"/>
              </a:lnSpc>
              <a:spcBef>
                <a:spcPts val="0"/>
              </a:spcBef>
              <a:spcAft>
                <a:spcPts val="0"/>
              </a:spcAft>
              <a:buClr>
                <a:schemeClr val="dk1"/>
              </a:buClr>
              <a:buSzPts val="2400"/>
              <a:buFont typeface="Calibri"/>
              <a:buNone/>
            </a:pPr>
            <a:r>
              <a:t/>
            </a:r>
            <a:endParaRPr b="1" sz="2400"/>
          </a:p>
        </p:txBody>
      </p:sp>
      <p:pic>
        <p:nvPicPr>
          <p:cNvPr id="860" name="Google Shape;860;p42"/>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861" name="Google Shape;861;p42"/>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862" name="Google Shape;862;p42"/>
          <p:cNvPicPr preferRelativeResize="0"/>
          <p:nvPr/>
        </p:nvPicPr>
        <p:blipFill>
          <a:blip r:embed="rId5">
            <a:alphaModFix/>
          </a:blip>
          <a:stretch>
            <a:fillRect/>
          </a:stretch>
        </p:blipFill>
        <p:spPr>
          <a:xfrm>
            <a:off x="152400" y="1142359"/>
            <a:ext cx="11239500" cy="48101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43"/>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t>Audience 5- by Platform</a:t>
            </a:r>
            <a:r>
              <a:rPr b="1" lang="en-GB" sz="2000">
                <a:latin typeface="Calibri"/>
                <a:ea typeface="Calibri"/>
                <a:cs typeface="Calibri"/>
                <a:sym typeface="Calibri"/>
              </a:rPr>
              <a:t> </a:t>
            </a:r>
            <a:endParaRPr b="1" sz="2000">
              <a:latin typeface="Calibri"/>
              <a:ea typeface="Calibri"/>
              <a:cs typeface="Calibri"/>
              <a:sym typeface="Calibri"/>
            </a:endParaRPr>
          </a:p>
        </p:txBody>
      </p:sp>
      <p:pic>
        <p:nvPicPr>
          <p:cNvPr id="869" name="Google Shape;869;p43"/>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870" name="Google Shape;870;p43"/>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871" name="Google Shape;871;p43"/>
          <p:cNvPicPr preferRelativeResize="0"/>
          <p:nvPr/>
        </p:nvPicPr>
        <p:blipFill>
          <a:blip r:embed="rId5">
            <a:alphaModFix/>
          </a:blip>
          <a:stretch>
            <a:fillRect/>
          </a:stretch>
        </p:blipFill>
        <p:spPr>
          <a:xfrm>
            <a:off x="152400" y="1142359"/>
            <a:ext cx="11068050" cy="48958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44"/>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400"/>
              <a:buFont typeface="Calibri"/>
              <a:buNone/>
            </a:pPr>
            <a:r>
              <a:rPr b="1" lang="en-GB" sz="2400"/>
              <a:t>Audience 5- by Creative Family</a:t>
            </a:r>
            <a:endParaRPr b="1" sz="2000"/>
          </a:p>
          <a:p>
            <a:pPr indent="0" lvl="0" marL="0" rtl="0" algn="l">
              <a:lnSpc>
                <a:spcPct val="90000"/>
              </a:lnSpc>
              <a:spcBef>
                <a:spcPts val="0"/>
              </a:spcBef>
              <a:spcAft>
                <a:spcPts val="0"/>
              </a:spcAft>
              <a:buClr>
                <a:schemeClr val="dk1"/>
              </a:buClr>
              <a:buSzPts val="2400"/>
              <a:buFont typeface="Calibri"/>
              <a:buNone/>
            </a:pPr>
            <a:r>
              <a:t/>
            </a:r>
            <a:endParaRPr b="1" sz="2400"/>
          </a:p>
        </p:txBody>
      </p:sp>
      <p:pic>
        <p:nvPicPr>
          <p:cNvPr id="878" name="Google Shape;878;p44"/>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879" name="Google Shape;879;p44"/>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880" name="Google Shape;880;p44"/>
          <p:cNvPicPr preferRelativeResize="0"/>
          <p:nvPr/>
        </p:nvPicPr>
        <p:blipFill>
          <a:blip r:embed="rId5">
            <a:alphaModFix/>
          </a:blip>
          <a:stretch>
            <a:fillRect/>
          </a:stretch>
        </p:blipFill>
        <p:spPr>
          <a:xfrm>
            <a:off x="184925" y="1757309"/>
            <a:ext cx="11287125" cy="42291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45"/>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t>Audience 5- by Creative Family</a:t>
            </a:r>
            <a:r>
              <a:rPr b="1" lang="en-GB" sz="2000">
                <a:latin typeface="Calibri"/>
                <a:ea typeface="Calibri"/>
                <a:cs typeface="Calibri"/>
                <a:sym typeface="Calibri"/>
              </a:rPr>
              <a:t> </a:t>
            </a:r>
            <a:endParaRPr b="1" sz="2000">
              <a:latin typeface="Calibri"/>
              <a:ea typeface="Calibri"/>
              <a:cs typeface="Calibri"/>
              <a:sym typeface="Calibri"/>
            </a:endParaRPr>
          </a:p>
        </p:txBody>
      </p:sp>
      <p:pic>
        <p:nvPicPr>
          <p:cNvPr id="887" name="Google Shape;887;p45"/>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888" name="Google Shape;888;p45"/>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889" name="Google Shape;889;p45"/>
          <p:cNvPicPr preferRelativeResize="0"/>
          <p:nvPr/>
        </p:nvPicPr>
        <p:blipFill>
          <a:blip r:embed="rId5">
            <a:alphaModFix/>
          </a:blip>
          <a:stretch>
            <a:fillRect/>
          </a:stretch>
        </p:blipFill>
        <p:spPr>
          <a:xfrm>
            <a:off x="390525" y="1455184"/>
            <a:ext cx="10648950" cy="46577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46"/>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1: </a:t>
            </a:r>
            <a:r>
              <a:rPr b="1" lang="en-GB" sz="2000">
                <a:latin typeface="Calibri"/>
                <a:ea typeface="Calibri"/>
                <a:cs typeface="Calibri"/>
                <a:sym typeface="Calibri"/>
              </a:rPr>
              <a:t>Secure new business with brokers who are registered on the Change Wholesale portal but who are currently not trading with Change </a:t>
            </a:r>
            <a:endParaRPr b="1" sz="2000">
              <a:latin typeface="Calibri"/>
              <a:ea typeface="Calibri"/>
              <a:cs typeface="Calibri"/>
              <a:sym typeface="Calibri"/>
            </a:endParaRPr>
          </a:p>
        </p:txBody>
      </p:sp>
      <p:pic>
        <p:nvPicPr>
          <p:cNvPr id="896" name="Google Shape;896;p46"/>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897" name="Google Shape;897;p46"/>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898" name="Google Shape;898;p46"/>
          <p:cNvPicPr preferRelativeResize="0"/>
          <p:nvPr/>
        </p:nvPicPr>
        <p:blipFill>
          <a:blip r:embed="rId5">
            <a:alphaModFix/>
          </a:blip>
          <a:stretch>
            <a:fillRect/>
          </a:stretch>
        </p:blipFill>
        <p:spPr>
          <a:xfrm>
            <a:off x="566738" y="1530059"/>
            <a:ext cx="11058525" cy="4381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47"/>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t>Audience 6 - By Platform</a:t>
            </a:r>
            <a:endParaRPr b="1" sz="2000">
              <a:latin typeface="Calibri"/>
              <a:ea typeface="Calibri"/>
              <a:cs typeface="Calibri"/>
              <a:sym typeface="Calibri"/>
            </a:endParaRPr>
          </a:p>
        </p:txBody>
      </p:sp>
      <p:pic>
        <p:nvPicPr>
          <p:cNvPr id="905" name="Google Shape;905;p47"/>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906" name="Google Shape;906;p47"/>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907" name="Google Shape;907;p47"/>
          <p:cNvPicPr preferRelativeResize="0"/>
          <p:nvPr/>
        </p:nvPicPr>
        <p:blipFill>
          <a:blip r:embed="rId5">
            <a:alphaModFix/>
          </a:blip>
          <a:stretch>
            <a:fillRect/>
          </a:stretch>
        </p:blipFill>
        <p:spPr>
          <a:xfrm>
            <a:off x="437325" y="1503275"/>
            <a:ext cx="11143575" cy="4567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5"/>
          <p:cNvPicPr preferRelativeResize="0"/>
          <p:nvPr/>
        </p:nvPicPr>
        <p:blipFill rotWithShape="1">
          <a:blip r:embed="rId3">
            <a:alphaModFix/>
          </a:blip>
          <a:srcRect b="-2500" l="0" r="54437" t="11259"/>
          <a:stretch/>
        </p:blipFill>
        <p:spPr>
          <a:xfrm>
            <a:off x="239075" y="1205675"/>
            <a:ext cx="5359074" cy="4890125"/>
          </a:xfrm>
          <a:prstGeom prst="rect">
            <a:avLst/>
          </a:prstGeom>
          <a:noFill/>
          <a:ln>
            <a:noFill/>
          </a:ln>
        </p:spPr>
      </p:pic>
      <p:pic>
        <p:nvPicPr>
          <p:cNvPr id="212" name="Google Shape;212;p5"/>
          <p:cNvPicPr preferRelativeResize="0"/>
          <p:nvPr/>
        </p:nvPicPr>
        <p:blipFill rotWithShape="1">
          <a:blip r:embed="rId4">
            <a:alphaModFix/>
          </a:blip>
          <a:srcRect b="0" l="0" r="0" t="0"/>
          <a:stretch/>
        </p:blipFill>
        <p:spPr>
          <a:xfrm>
            <a:off x="11483722" y="132100"/>
            <a:ext cx="569054" cy="516625"/>
          </a:xfrm>
          <a:prstGeom prst="rect">
            <a:avLst/>
          </a:prstGeom>
          <a:noFill/>
          <a:ln>
            <a:noFill/>
          </a:ln>
        </p:spPr>
      </p:pic>
      <p:pic>
        <p:nvPicPr>
          <p:cNvPr id="213" name="Google Shape;213;p5"/>
          <p:cNvPicPr preferRelativeResize="0"/>
          <p:nvPr/>
        </p:nvPicPr>
        <p:blipFill rotWithShape="1">
          <a:blip r:embed="rId5">
            <a:alphaModFix/>
          </a:blip>
          <a:srcRect b="0" l="0" r="0" t="0"/>
          <a:stretch/>
        </p:blipFill>
        <p:spPr>
          <a:xfrm>
            <a:off x="10321050" y="135910"/>
            <a:ext cx="1071636" cy="508342"/>
          </a:xfrm>
          <a:prstGeom prst="rect">
            <a:avLst/>
          </a:prstGeom>
          <a:noFill/>
          <a:ln>
            <a:noFill/>
          </a:ln>
        </p:spPr>
      </p:pic>
      <p:sp>
        <p:nvSpPr>
          <p:cNvPr id="214" name="Google Shape;214;p5"/>
          <p:cNvSpPr txBox="1"/>
          <p:nvPr/>
        </p:nvSpPr>
        <p:spPr>
          <a:xfrm>
            <a:off x="631650" y="1084525"/>
            <a:ext cx="4844700" cy="39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Audience</a:t>
            </a:r>
            <a:r>
              <a:rPr b="1" lang="en-GB">
                <a:latin typeface="Calibri"/>
                <a:ea typeface="Calibri"/>
                <a:cs typeface="Calibri"/>
                <a:sym typeface="Calibri"/>
              </a:rPr>
              <a:t> 1-3 Share of Total Completions by Goal</a:t>
            </a:r>
            <a:endParaRPr b="1">
              <a:latin typeface="Calibri"/>
              <a:ea typeface="Calibri"/>
              <a:cs typeface="Calibri"/>
              <a:sym typeface="Calibri"/>
            </a:endParaRPr>
          </a:p>
        </p:txBody>
      </p:sp>
      <p:pic>
        <p:nvPicPr>
          <p:cNvPr id="215" name="Google Shape;215;p5"/>
          <p:cNvPicPr preferRelativeResize="0"/>
          <p:nvPr/>
        </p:nvPicPr>
        <p:blipFill rotWithShape="1">
          <a:blip r:embed="rId3">
            <a:alphaModFix/>
          </a:blip>
          <a:srcRect b="29623" l="45865" r="2996" t="7427"/>
          <a:stretch/>
        </p:blipFill>
        <p:spPr>
          <a:xfrm>
            <a:off x="5841475" y="1742162"/>
            <a:ext cx="6014901" cy="3373674"/>
          </a:xfrm>
          <a:prstGeom prst="rect">
            <a:avLst/>
          </a:prstGeom>
          <a:noFill/>
          <a:ln>
            <a:noFill/>
          </a:ln>
        </p:spPr>
      </p:pic>
      <p:sp>
        <p:nvSpPr>
          <p:cNvPr id="216" name="Google Shape;216;p5"/>
          <p:cNvSpPr txBox="1"/>
          <p:nvPr/>
        </p:nvSpPr>
        <p:spPr>
          <a:xfrm>
            <a:off x="6639025" y="1547875"/>
            <a:ext cx="4844700" cy="39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Audience 1-3 Completions by Month</a:t>
            </a:r>
            <a:endParaRPr b="1">
              <a:latin typeface="Calibri"/>
              <a:ea typeface="Calibri"/>
              <a:cs typeface="Calibri"/>
              <a:sym typeface="Calibri"/>
            </a:endParaRPr>
          </a:p>
        </p:txBody>
      </p:sp>
      <p:sp>
        <p:nvSpPr>
          <p:cNvPr id="217" name="Google Shape;217;p5"/>
          <p:cNvSpPr txBox="1"/>
          <p:nvPr/>
        </p:nvSpPr>
        <p:spPr>
          <a:xfrm>
            <a:off x="8041450" y="4552850"/>
            <a:ext cx="1217700" cy="39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latin typeface="Calibri"/>
                <a:ea typeface="Calibri"/>
                <a:cs typeface="Calibri"/>
                <a:sym typeface="Calibri"/>
              </a:rPr>
              <a:t>Number of Completions</a:t>
            </a:r>
            <a:endParaRPr b="1" sz="1100">
              <a:latin typeface="Calibri"/>
              <a:ea typeface="Calibri"/>
              <a:cs typeface="Calibri"/>
              <a:sym typeface="Calibri"/>
            </a:endParaRPr>
          </a:p>
        </p:txBody>
      </p:sp>
      <p:sp>
        <p:nvSpPr>
          <p:cNvPr id="218" name="Google Shape;218;p5"/>
          <p:cNvSpPr txBox="1"/>
          <p:nvPr/>
        </p:nvSpPr>
        <p:spPr>
          <a:xfrm>
            <a:off x="9699450" y="4527050"/>
            <a:ext cx="1161300" cy="39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latin typeface="Calibri"/>
                <a:ea typeface="Calibri"/>
                <a:cs typeface="Calibri"/>
                <a:sym typeface="Calibri"/>
              </a:rPr>
              <a:t>Completion</a:t>
            </a:r>
            <a:endParaRPr b="1" sz="1100">
              <a:latin typeface="Calibri"/>
              <a:ea typeface="Calibri"/>
              <a:cs typeface="Calibri"/>
              <a:sym typeface="Calibri"/>
            </a:endParaRPr>
          </a:p>
          <a:p>
            <a:pPr indent="0" lvl="0" marL="0" rtl="0" algn="ctr">
              <a:spcBef>
                <a:spcPts val="0"/>
              </a:spcBef>
              <a:spcAft>
                <a:spcPts val="0"/>
              </a:spcAft>
              <a:buNone/>
            </a:pPr>
            <a:r>
              <a:rPr b="1" lang="en-GB" sz="1100">
                <a:latin typeface="Calibri"/>
                <a:ea typeface="Calibri"/>
                <a:cs typeface="Calibri"/>
                <a:sym typeface="Calibri"/>
              </a:rPr>
              <a:t>Rate*</a:t>
            </a:r>
            <a:endParaRPr b="1" sz="1100">
              <a:latin typeface="Calibri"/>
              <a:ea typeface="Calibri"/>
              <a:cs typeface="Calibri"/>
              <a:sym typeface="Calibri"/>
            </a:endParaRPr>
          </a:p>
        </p:txBody>
      </p:sp>
      <p:sp>
        <p:nvSpPr>
          <p:cNvPr id="219" name="Google Shape;219;p5"/>
          <p:cNvSpPr txBox="1"/>
          <p:nvPr/>
        </p:nvSpPr>
        <p:spPr>
          <a:xfrm>
            <a:off x="8014175" y="6438725"/>
            <a:ext cx="4114800" cy="3540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GB" sz="1000">
                <a:latin typeface="Calibri"/>
                <a:ea typeface="Calibri"/>
                <a:cs typeface="Calibri"/>
                <a:sym typeface="Calibri"/>
              </a:rPr>
              <a:t>*Completion rate = Completions </a:t>
            </a:r>
            <a:r>
              <a:rPr lang="en-GB" sz="1000">
                <a:latin typeface="Calibri"/>
                <a:ea typeface="Calibri"/>
                <a:cs typeface="Calibri"/>
                <a:sym typeface="Calibri"/>
              </a:rPr>
              <a:t>divided</a:t>
            </a:r>
            <a:r>
              <a:rPr lang="en-GB" sz="1000">
                <a:latin typeface="Calibri"/>
                <a:ea typeface="Calibri"/>
                <a:cs typeface="Calibri"/>
                <a:sym typeface="Calibri"/>
              </a:rPr>
              <a:t> by Sessions as a percentage</a:t>
            </a:r>
            <a:endParaRPr sz="100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48"/>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t>Audience 6 by Creative Family</a:t>
            </a:r>
            <a:endParaRPr b="1" sz="2000">
              <a:latin typeface="Calibri"/>
              <a:ea typeface="Calibri"/>
              <a:cs typeface="Calibri"/>
              <a:sym typeface="Calibri"/>
            </a:endParaRPr>
          </a:p>
        </p:txBody>
      </p:sp>
      <p:pic>
        <p:nvPicPr>
          <p:cNvPr id="914" name="Google Shape;914;p48"/>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915" name="Google Shape;915;p48"/>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916" name="Google Shape;916;p48"/>
          <p:cNvPicPr preferRelativeResize="0"/>
          <p:nvPr/>
        </p:nvPicPr>
        <p:blipFill>
          <a:blip r:embed="rId5">
            <a:alphaModFix/>
          </a:blip>
          <a:stretch>
            <a:fillRect/>
          </a:stretch>
        </p:blipFill>
        <p:spPr>
          <a:xfrm>
            <a:off x="486625" y="1570159"/>
            <a:ext cx="10791825" cy="42672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49"/>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t>Audience 6 by Creative Family</a:t>
            </a:r>
            <a:endParaRPr b="1" sz="2000">
              <a:latin typeface="Calibri"/>
              <a:ea typeface="Calibri"/>
              <a:cs typeface="Calibri"/>
              <a:sym typeface="Calibri"/>
            </a:endParaRPr>
          </a:p>
        </p:txBody>
      </p:sp>
      <p:pic>
        <p:nvPicPr>
          <p:cNvPr id="923" name="Google Shape;923;p49"/>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924" name="Google Shape;924;p49"/>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925" name="Google Shape;925;p49"/>
          <p:cNvPicPr preferRelativeResize="0"/>
          <p:nvPr/>
        </p:nvPicPr>
        <p:blipFill>
          <a:blip r:embed="rId5">
            <a:alphaModFix/>
          </a:blip>
          <a:stretch>
            <a:fillRect/>
          </a:stretch>
        </p:blipFill>
        <p:spPr>
          <a:xfrm>
            <a:off x="580200" y="1195834"/>
            <a:ext cx="10715625" cy="50006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50"/>
          <p:cNvSpPr txBox="1"/>
          <p:nvPr>
            <p:ph type="title"/>
          </p:nvPr>
        </p:nvSpPr>
        <p:spPr>
          <a:xfrm>
            <a:off x="184934" y="282032"/>
            <a:ext cx="9050505" cy="6254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t>General Traffic by Platform</a:t>
            </a:r>
            <a:endParaRPr b="1" sz="2000">
              <a:latin typeface="Calibri"/>
              <a:ea typeface="Calibri"/>
              <a:cs typeface="Calibri"/>
              <a:sym typeface="Calibri"/>
            </a:endParaRPr>
          </a:p>
        </p:txBody>
      </p:sp>
      <p:pic>
        <p:nvPicPr>
          <p:cNvPr id="932" name="Google Shape;932;p50"/>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933" name="Google Shape;933;p50"/>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934" name="Google Shape;934;p50"/>
          <p:cNvPicPr preferRelativeResize="0"/>
          <p:nvPr/>
        </p:nvPicPr>
        <p:blipFill>
          <a:blip r:embed="rId5">
            <a:alphaModFix/>
          </a:blip>
          <a:stretch>
            <a:fillRect/>
          </a:stretch>
        </p:blipFill>
        <p:spPr>
          <a:xfrm>
            <a:off x="184925" y="1342884"/>
            <a:ext cx="11087100" cy="49244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pic>
        <p:nvPicPr>
          <p:cNvPr id="940" name="Google Shape;940;g27b55de7ea8_0_0"/>
          <p:cNvPicPr preferRelativeResize="0"/>
          <p:nvPr/>
        </p:nvPicPr>
        <p:blipFill>
          <a:blip r:embed="rId3">
            <a:alphaModFix/>
          </a:blip>
          <a:stretch>
            <a:fillRect/>
          </a:stretch>
        </p:blipFill>
        <p:spPr>
          <a:xfrm>
            <a:off x="93950" y="907502"/>
            <a:ext cx="5254126" cy="4235700"/>
          </a:xfrm>
          <a:prstGeom prst="rect">
            <a:avLst/>
          </a:prstGeom>
          <a:noFill/>
          <a:ln>
            <a:noFill/>
          </a:ln>
        </p:spPr>
      </p:pic>
      <p:pic>
        <p:nvPicPr>
          <p:cNvPr id="941" name="Google Shape;941;g27b55de7ea8_0_0"/>
          <p:cNvPicPr preferRelativeResize="0"/>
          <p:nvPr/>
        </p:nvPicPr>
        <p:blipFill>
          <a:blip r:embed="rId4">
            <a:alphaModFix/>
          </a:blip>
          <a:stretch>
            <a:fillRect/>
          </a:stretch>
        </p:blipFill>
        <p:spPr>
          <a:xfrm>
            <a:off x="5880400" y="907502"/>
            <a:ext cx="5425961" cy="42356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g27b55de7ea8_0_16"/>
          <p:cNvSpPr txBox="1"/>
          <p:nvPr>
            <p:ph type="title"/>
          </p:nvPr>
        </p:nvSpPr>
        <p:spPr>
          <a:xfrm>
            <a:off x="345558" y="184150"/>
            <a:ext cx="10515600" cy="625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a:p>
        </p:txBody>
      </p:sp>
      <p:pic>
        <p:nvPicPr>
          <p:cNvPr id="948" name="Google Shape;948;g27b55de7ea8_0_16"/>
          <p:cNvPicPr preferRelativeResize="0"/>
          <p:nvPr/>
        </p:nvPicPr>
        <p:blipFill>
          <a:blip r:embed="rId3">
            <a:alphaModFix/>
          </a:blip>
          <a:stretch>
            <a:fillRect/>
          </a:stretch>
        </p:blipFill>
        <p:spPr>
          <a:xfrm>
            <a:off x="417700" y="1458500"/>
            <a:ext cx="5216349" cy="417517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51"/>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3: </a:t>
            </a:r>
            <a:r>
              <a:rPr b="1" lang="en-GB" sz="2000">
                <a:latin typeface="Calibri"/>
                <a:ea typeface="Calibri"/>
                <a:cs typeface="Calibri"/>
                <a:sym typeface="Calibri"/>
              </a:rPr>
              <a:t>Reach a broader audience and to encourage new broker signups.</a:t>
            </a:r>
            <a:endParaRPr b="1" sz="2000">
              <a:latin typeface="Calibri"/>
              <a:ea typeface="Calibri"/>
              <a:cs typeface="Calibri"/>
              <a:sym typeface="Calibri"/>
            </a:endParaRPr>
          </a:p>
        </p:txBody>
      </p:sp>
      <p:pic>
        <p:nvPicPr>
          <p:cNvPr id="955" name="Google Shape;955;p51"/>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956" name="Google Shape;956;p51"/>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957" name="Google Shape;957;p51"/>
          <p:cNvPicPr preferRelativeResize="0"/>
          <p:nvPr/>
        </p:nvPicPr>
        <p:blipFill rotWithShape="1">
          <a:blip r:embed="rId5">
            <a:alphaModFix/>
          </a:blip>
          <a:srcRect b="0" l="0" r="0" t="0"/>
          <a:stretch/>
        </p:blipFill>
        <p:spPr>
          <a:xfrm>
            <a:off x="934950" y="1085459"/>
            <a:ext cx="8410575" cy="48482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52"/>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3: </a:t>
            </a:r>
            <a:r>
              <a:rPr b="1" lang="en-GB" sz="2000">
                <a:latin typeface="Calibri"/>
                <a:ea typeface="Calibri"/>
                <a:cs typeface="Calibri"/>
                <a:sym typeface="Calibri"/>
              </a:rPr>
              <a:t>Reach a broader audience and to encourage new broker signups.</a:t>
            </a:r>
            <a:endParaRPr b="1" sz="2000">
              <a:latin typeface="Calibri"/>
              <a:ea typeface="Calibri"/>
              <a:cs typeface="Calibri"/>
              <a:sym typeface="Calibri"/>
            </a:endParaRPr>
          </a:p>
        </p:txBody>
      </p:sp>
      <p:pic>
        <p:nvPicPr>
          <p:cNvPr id="964" name="Google Shape;964;p52"/>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965" name="Google Shape;965;p52"/>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966" name="Google Shape;966;p52"/>
          <p:cNvPicPr preferRelativeResize="0"/>
          <p:nvPr/>
        </p:nvPicPr>
        <p:blipFill rotWithShape="1">
          <a:blip r:embed="rId5">
            <a:alphaModFix/>
          </a:blip>
          <a:srcRect b="0" l="0" r="0" t="0"/>
          <a:stretch/>
        </p:blipFill>
        <p:spPr>
          <a:xfrm>
            <a:off x="0" y="1647125"/>
            <a:ext cx="7209973" cy="3870350"/>
          </a:xfrm>
          <a:prstGeom prst="rect">
            <a:avLst/>
          </a:prstGeom>
          <a:noFill/>
          <a:ln>
            <a:noFill/>
          </a:ln>
        </p:spPr>
      </p:pic>
      <p:pic>
        <p:nvPicPr>
          <p:cNvPr id="967" name="Google Shape;967;p52"/>
          <p:cNvPicPr preferRelativeResize="0"/>
          <p:nvPr/>
        </p:nvPicPr>
        <p:blipFill rotWithShape="1">
          <a:blip r:embed="rId6">
            <a:alphaModFix/>
          </a:blip>
          <a:srcRect b="0" l="0" r="0" t="0"/>
          <a:stretch/>
        </p:blipFill>
        <p:spPr>
          <a:xfrm>
            <a:off x="7061752" y="1647125"/>
            <a:ext cx="5130249" cy="39929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53"/>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3: </a:t>
            </a:r>
            <a:r>
              <a:rPr b="1" lang="en-GB" sz="2000">
                <a:latin typeface="Calibri"/>
                <a:ea typeface="Calibri"/>
                <a:cs typeface="Calibri"/>
                <a:sym typeface="Calibri"/>
              </a:rPr>
              <a:t>Reach a broader audience and to encourage new broker signups.</a:t>
            </a:r>
            <a:endParaRPr b="1" sz="2000">
              <a:latin typeface="Calibri"/>
              <a:ea typeface="Calibri"/>
              <a:cs typeface="Calibri"/>
              <a:sym typeface="Calibri"/>
            </a:endParaRPr>
          </a:p>
        </p:txBody>
      </p:sp>
      <p:pic>
        <p:nvPicPr>
          <p:cNvPr id="974" name="Google Shape;974;p53"/>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975" name="Google Shape;975;p53"/>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976" name="Google Shape;976;p53"/>
          <p:cNvPicPr preferRelativeResize="0"/>
          <p:nvPr/>
        </p:nvPicPr>
        <p:blipFill rotWithShape="1">
          <a:blip r:embed="rId5">
            <a:alphaModFix/>
          </a:blip>
          <a:srcRect b="0" l="0" r="0" t="0"/>
          <a:stretch/>
        </p:blipFill>
        <p:spPr>
          <a:xfrm>
            <a:off x="123950" y="1088376"/>
            <a:ext cx="6096000" cy="4888885"/>
          </a:xfrm>
          <a:prstGeom prst="rect">
            <a:avLst/>
          </a:prstGeom>
          <a:noFill/>
          <a:ln>
            <a:noFill/>
          </a:ln>
        </p:spPr>
      </p:pic>
      <p:pic>
        <p:nvPicPr>
          <p:cNvPr id="977" name="Google Shape;977;p53"/>
          <p:cNvPicPr preferRelativeResize="0"/>
          <p:nvPr/>
        </p:nvPicPr>
        <p:blipFill rotWithShape="1">
          <a:blip r:embed="rId6">
            <a:alphaModFix/>
          </a:blip>
          <a:srcRect b="0" l="0" r="0" t="0"/>
          <a:stretch/>
        </p:blipFill>
        <p:spPr>
          <a:xfrm>
            <a:off x="6096000" y="2078964"/>
            <a:ext cx="6096000" cy="333211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54"/>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3: </a:t>
            </a:r>
            <a:r>
              <a:rPr b="1" lang="en-GB" sz="2000">
                <a:latin typeface="Calibri"/>
                <a:ea typeface="Calibri"/>
                <a:cs typeface="Calibri"/>
                <a:sym typeface="Calibri"/>
              </a:rPr>
              <a:t>Reach a broader audience and to encourage new broker signups.</a:t>
            </a:r>
            <a:endParaRPr b="1" sz="2000">
              <a:latin typeface="Calibri"/>
              <a:ea typeface="Calibri"/>
              <a:cs typeface="Calibri"/>
              <a:sym typeface="Calibri"/>
            </a:endParaRPr>
          </a:p>
        </p:txBody>
      </p:sp>
      <p:pic>
        <p:nvPicPr>
          <p:cNvPr id="984" name="Google Shape;984;p54"/>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985" name="Google Shape;985;p54"/>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986" name="Google Shape;986;p54"/>
          <p:cNvPicPr preferRelativeResize="0"/>
          <p:nvPr/>
        </p:nvPicPr>
        <p:blipFill rotWithShape="1">
          <a:blip r:embed="rId5">
            <a:alphaModFix/>
          </a:blip>
          <a:srcRect b="0" l="0" r="0" t="0"/>
          <a:stretch/>
        </p:blipFill>
        <p:spPr>
          <a:xfrm>
            <a:off x="152400" y="1142359"/>
            <a:ext cx="10887203" cy="556324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55"/>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3: </a:t>
            </a:r>
            <a:r>
              <a:rPr b="1" lang="en-GB" sz="2000">
                <a:latin typeface="Calibri"/>
                <a:ea typeface="Calibri"/>
                <a:cs typeface="Calibri"/>
                <a:sym typeface="Calibri"/>
              </a:rPr>
              <a:t>Reach a broader audience and to encourage new broker signups.</a:t>
            </a:r>
            <a:endParaRPr b="1" sz="2000">
              <a:latin typeface="Calibri"/>
              <a:ea typeface="Calibri"/>
              <a:cs typeface="Calibri"/>
              <a:sym typeface="Calibri"/>
            </a:endParaRPr>
          </a:p>
        </p:txBody>
      </p:sp>
      <p:pic>
        <p:nvPicPr>
          <p:cNvPr id="993" name="Google Shape;993;p55"/>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994" name="Google Shape;994;p55"/>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995" name="Google Shape;995;p55"/>
          <p:cNvPicPr preferRelativeResize="0"/>
          <p:nvPr/>
        </p:nvPicPr>
        <p:blipFill rotWithShape="1">
          <a:blip r:embed="rId5">
            <a:alphaModFix/>
          </a:blip>
          <a:srcRect b="0" l="0" r="0" t="0"/>
          <a:stretch/>
        </p:blipFill>
        <p:spPr>
          <a:xfrm>
            <a:off x="5863300" y="1059925"/>
            <a:ext cx="5692549" cy="5152226"/>
          </a:xfrm>
          <a:prstGeom prst="rect">
            <a:avLst/>
          </a:prstGeom>
          <a:noFill/>
          <a:ln>
            <a:noFill/>
          </a:ln>
        </p:spPr>
      </p:pic>
      <p:pic>
        <p:nvPicPr>
          <p:cNvPr id="996" name="Google Shape;996;p55"/>
          <p:cNvPicPr preferRelativeResize="0"/>
          <p:nvPr/>
        </p:nvPicPr>
        <p:blipFill rotWithShape="1">
          <a:blip r:embed="rId6">
            <a:alphaModFix/>
          </a:blip>
          <a:srcRect b="0" l="0" r="0" t="0"/>
          <a:stretch/>
        </p:blipFill>
        <p:spPr>
          <a:xfrm>
            <a:off x="184925" y="1134350"/>
            <a:ext cx="5702126" cy="5077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graphicFrame>
        <p:nvGraphicFramePr>
          <p:cNvPr id="225" name="Google Shape;225;p6"/>
          <p:cNvGraphicFramePr/>
          <p:nvPr/>
        </p:nvGraphicFramePr>
        <p:xfrm>
          <a:off x="234467" y="1402992"/>
          <a:ext cx="6680700" cy="4148100"/>
        </p:xfrm>
        <a:graphic>
          <a:graphicData uri="http://schemas.openxmlformats.org/drawingml/2006/chart">
            <c:chart r:id="rId3"/>
          </a:graphicData>
        </a:graphic>
      </p:graphicFrame>
      <p:pic>
        <p:nvPicPr>
          <p:cNvPr id="226" name="Google Shape;226;p6"/>
          <p:cNvPicPr preferRelativeResize="0"/>
          <p:nvPr/>
        </p:nvPicPr>
        <p:blipFill rotWithShape="1">
          <a:blip r:embed="rId4">
            <a:alphaModFix/>
          </a:blip>
          <a:srcRect b="0" l="0" r="0" t="0"/>
          <a:stretch/>
        </p:blipFill>
        <p:spPr>
          <a:xfrm>
            <a:off x="11483722" y="132100"/>
            <a:ext cx="569054" cy="516625"/>
          </a:xfrm>
          <a:prstGeom prst="rect">
            <a:avLst/>
          </a:prstGeom>
          <a:noFill/>
          <a:ln>
            <a:noFill/>
          </a:ln>
        </p:spPr>
      </p:pic>
      <p:pic>
        <p:nvPicPr>
          <p:cNvPr id="227" name="Google Shape;227;p6"/>
          <p:cNvPicPr preferRelativeResize="0"/>
          <p:nvPr/>
        </p:nvPicPr>
        <p:blipFill rotWithShape="1">
          <a:blip r:embed="rId5">
            <a:alphaModFix/>
          </a:blip>
          <a:srcRect b="0" l="0" r="0" t="0"/>
          <a:stretch/>
        </p:blipFill>
        <p:spPr>
          <a:xfrm>
            <a:off x="10321050" y="135910"/>
            <a:ext cx="1071636" cy="508342"/>
          </a:xfrm>
          <a:prstGeom prst="rect">
            <a:avLst/>
          </a:prstGeom>
          <a:noFill/>
          <a:ln>
            <a:noFill/>
          </a:ln>
        </p:spPr>
      </p:pic>
      <p:sp>
        <p:nvSpPr>
          <p:cNvPr id="228" name="Google Shape;228;p6"/>
          <p:cNvSpPr txBox="1"/>
          <p:nvPr/>
        </p:nvSpPr>
        <p:spPr>
          <a:xfrm>
            <a:off x="7040300" y="1460600"/>
            <a:ext cx="4250100" cy="39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Audience 1-3 Mean Completion Rate by Platform</a:t>
            </a:r>
            <a:endParaRPr b="1">
              <a:latin typeface="Calibri"/>
              <a:ea typeface="Calibri"/>
              <a:cs typeface="Calibri"/>
              <a:sym typeface="Calibri"/>
            </a:endParaRPr>
          </a:p>
        </p:txBody>
      </p:sp>
      <p:pic>
        <p:nvPicPr>
          <p:cNvPr id="229" name="Google Shape;229;p6"/>
          <p:cNvPicPr preferRelativeResize="0"/>
          <p:nvPr/>
        </p:nvPicPr>
        <p:blipFill>
          <a:blip r:embed="rId6">
            <a:alphaModFix/>
          </a:blip>
          <a:stretch>
            <a:fillRect/>
          </a:stretch>
        </p:blipFill>
        <p:spPr>
          <a:xfrm>
            <a:off x="7450850" y="1798957"/>
            <a:ext cx="3429000" cy="3924300"/>
          </a:xfrm>
          <a:prstGeom prst="rect">
            <a:avLst/>
          </a:prstGeom>
          <a:noFill/>
          <a:ln>
            <a:noFill/>
          </a:ln>
        </p:spPr>
      </p:pic>
      <p:sp>
        <p:nvSpPr>
          <p:cNvPr id="230" name="Google Shape;230;p6"/>
          <p:cNvSpPr txBox="1"/>
          <p:nvPr/>
        </p:nvSpPr>
        <p:spPr>
          <a:xfrm>
            <a:off x="8014175" y="6438725"/>
            <a:ext cx="4114800" cy="3540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GB" sz="1000">
                <a:latin typeface="Calibri"/>
                <a:ea typeface="Calibri"/>
                <a:cs typeface="Calibri"/>
                <a:sym typeface="Calibri"/>
              </a:rPr>
              <a:t>*Completion rate = Completions divided by Sessions as a percentage</a:t>
            </a:r>
            <a:endParaRPr sz="1000">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56"/>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3: </a:t>
            </a:r>
            <a:r>
              <a:rPr b="1" lang="en-GB" sz="2000">
                <a:latin typeface="Calibri"/>
                <a:ea typeface="Calibri"/>
                <a:cs typeface="Calibri"/>
                <a:sym typeface="Calibri"/>
              </a:rPr>
              <a:t>Reach a broader audience and to encourage new broker signups.</a:t>
            </a:r>
            <a:endParaRPr b="1" sz="2000">
              <a:latin typeface="Calibri"/>
              <a:ea typeface="Calibri"/>
              <a:cs typeface="Calibri"/>
              <a:sym typeface="Calibri"/>
            </a:endParaRPr>
          </a:p>
        </p:txBody>
      </p:sp>
      <p:pic>
        <p:nvPicPr>
          <p:cNvPr id="1003" name="Google Shape;1003;p56"/>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1004" name="Google Shape;1004;p56"/>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1005" name="Google Shape;1005;p56"/>
          <p:cNvPicPr preferRelativeResize="0"/>
          <p:nvPr/>
        </p:nvPicPr>
        <p:blipFill rotWithShape="1">
          <a:blip r:embed="rId5">
            <a:alphaModFix/>
          </a:blip>
          <a:srcRect b="0" l="0" r="0" t="0"/>
          <a:stretch/>
        </p:blipFill>
        <p:spPr>
          <a:xfrm>
            <a:off x="152400" y="1059925"/>
            <a:ext cx="6300852" cy="5391151"/>
          </a:xfrm>
          <a:prstGeom prst="rect">
            <a:avLst/>
          </a:prstGeom>
          <a:noFill/>
          <a:ln>
            <a:noFill/>
          </a:ln>
        </p:spPr>
      </p:pic>
      <p:pic>
        <p:nvPicPr>
          <p:cNvPr id="1006" name="Google Shape;1006;p56"/>
          <p:cNvPicPr preferRelativeResize="0"/>
          <p:nvPr/>
        </p:nvPicPr>
        <p:blipFill rotWithShape="1">
          <a:blip r:embed="rId6">
            <a:alphaModFix/>
          </a:blip>
          <a:srcRect b="0" l="0" r="0" t="0"/>
          <a:stretch/>
        </p:blipFill>
        <p:spPr>
          <a:xfrm>
            <a:off x="6193550" y="1123950"/>
            <a:ext cx="6205750" cy="539114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57"/>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3: </a:t>
            </a:r>
            <a:r>
              <a:rPr b="1" lang="en-GB" sz="2000">
                <a:latin typeface="Calibri"/>
                <a:ea typeface="Calibri"/>
                <a:cs typeface="Calibri"/>
                <a:sym typeface="Calibri"/>
              </a:rPr>
              <a:t>Reach a broader audience and to encourage new broker signups.</a:t>
            </a:r>
            <a:endParaRPr b="1" sz="2000">
              <a:latin typeface="Calibri"/>
              <a:ea typeface="Calibri"/>
              <a:cs typeface="Calibri"/>
              <a:sym typeface="Calibri"/>
            </a:endParaRPr>
          </a:p>
        </p:txBody>
      </p:sp>
      <p:pic>
        <p:nvPicPr>
          <p:cNvPr id="1013" name="Google Shape;1013;p57"/>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1014" name="Google Shape;1014;p57"/>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1015" name="Google Shape;1015;p57"/>
          <p:cNvPicPr preferRelativeResize="0"/>
          <p:nvPr/>
        </p:nvPicPr>
        <p:blipFill rotWithShape="1">
          <a:blip r:embed="rId5">
            <a:alphaModFix/>
          </a:blip>
          <a:srcRect b="0" l="0" r="0" t="0"/>
          <a:stretch/>
        </p:blipFill>
        <p:spPr>
          <a:xfrm>
            <a:off x="152400" y="1059932"/>
            <a:ext cx="6194016" cy="5645668"/>
          </a:xfrm>
          <a:prstGeom prst="rect">
            <a:avLst/>
          </a:prstGeom>
          <a:noFill/>
          <a:ln>
            <a:noFill/>
          </a:ln>
        </p:spPr>
      </p:pic>
      <p:pic>
        <p:nvPicPr>
          <p:cNvPr id="1016" name="Google Shape;1016;p57"/>
          <p:cNvPicPr preferRelativeResize="0"/>
          <p:nvPr/>
        </p:nvPicPr>
        <p:blipFill rotWithShape="1">
          <a:blip r:embed="rId6">
            <a:alphaModFix/>
          </a:blip>
          <a:srcRect b="0" l="0" r="0" t="0"/>
          <a:stretch/>
        </p:blipFill>
        <p:spPr>
          <a:xfrm>
            <a:off x="6235500" y="1699971"/>
            <a:ext cx="5956499" cy="401122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58"/>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3: </a:t>
            </a:r>
            <a:r>
              <a:rPr b="1" lang="en-GB" sz="2000">
                <a:latin typeface="Calibri"/>
                <a:ea typeface="Calibri"/>
                <a:cs typeface="Calibri"/>
                <a:sym typeface="Calibri"/>
              </a:rPr>
              <a:t>Reach a broader audience and to encourage new broker signups.</a:t>
            </a:r>
            <a:endParaRPr b="1" sz="2000">
              <a:latin typeface="Calibri"/>
              <a:ea typeface="Calibri"/>
              <a:cs typeface="Calibri"/>
              <a:sym typeface="Calibri"/>
            </a:endParaRPr>
          </a:p>
        </p:txBody>
      </p:sp>
      <p:pic>
        <p:nvPicPr>
          <p:cNvPr id="1023" name="Google Shape;1023;p58"/>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1024" name="Google Shape;1024;p58"/>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1025" name="Google Shape;1025;p58"/>
          <p:cNvPicPr preferRelativeResize="0"/>
          <p:nvPr/>
        </p:nvPicPr>
        <p:blipFill rotWithShape="1">
          <a:blip r:embed="rId5">
            <a:alphaModFix/>
          </a:blip>
          <a:srcRect b="0" l="0" r="0" t="0"/>
          <a:stretch/>
        </p:blipFill>
        <p:spPr>
          <a:xfrm>
            <a:off x="152400" y="1059932"/>
            <a:ext cx="5890467" cy="5645669"/>
          </a:xfrm>
          <a:prstGeom prst="rect">
            <a:avLst/>
          </a:prstGeom>
          <a:noFill/>
          <a:ln>
            <a:noFill/>
          </a:ln>
        </p:spPr>
      </p:pic>
      <p:pic>
        <p:nvPicPr>
          <p:cNvPr id="1026" name="Google Shape;1026;p58"/>
          <p:cNvPicPr preferRelativeResize="0"/>
          <p:nvPr/>
        </p:nvPicPr>
        <p:blipFill rotWithShape="1">
          <a:blip r:embed="rId6">
            <a:alphaModFix/>
          </a:blip>
          <a:srcRect b="0" l="0" r="0" t="0"/>
          <a:stretch/>
        </p:blipFill>
        <p:spPr>
          <a:xfrm>
            <a:off x="6168941" y="1101825"/>
            <a:ext cx="6023059" cy="57561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59"/>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Objective 3: </a:t>
            </a:r>
            <a:r>
              <a:rPr b="1" lang="en-GB" sz="2000">
                <a:latin typeface="Calibri"/>
                <a:ea typeface="Calibri"/>
                <a:cs typeface="Calibri"/>
                <a:sym typeface="Calibri"/>
              </a:rPr>
              <a:t>Reach a broader audience and to encourage new broker signups.</a:t>
            </a:r>
            <a:endParaRPr b="1" sz="2000">
              <a:latin typeface="Calibri"/>
              <a:ea typeface="Calibri"/>
              <a:cs typeface="Calibri"/>
              <a:sym typeface="Calibri"/>
            </a:endParaRPr>
          </a:p>
        </p:txBody>
      </p:sp>
      <p:pic>
        <p:nvPicPr>
          <p:cNvPr id="1033" name="Google Shape;1033;p59"/>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1034" name="Google Shape;1034;p59"/>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1035" name="Google Shape;1035;p59"/>
          <p:cNvPicPr preferRelativeResize="0"/>
          <p:nvPr/>
        </p:nvPicPr>
        <p:blipFill rotWithShape="1">
          <a:blip r:embed="rId5">
            <a:alphaModFix/>
          </a:blip>
          <a:srcRect b="0" l="0" r="0" t="0"/>
          <a:stretch/>
        </p:blipFill>
        <p:spPr>
          <a:xfrm>
            <a:off x="152400" y="1059932"/>
            <a:ext cx="5601846" cy="5645667"/>
          </a:xfrm>
          <a:prstGeom prst="rect">
            <a:avLst/>
          </a:prstGeom>
          <a:noFill/>
          <a:ln>
            <a:noFill/>
          </a:ln>
        </p:spPr>
      </p:pic>
      <p:pic>
        <p:nvPicPr>
          <p:cNvPr id="1036" name="Google Shape;1036;p59"/>
          <p:cNvPicPr preferRelativeResize="0"/>
          <p:nvPr/>
        </p:nvPicPr>
        <p:blipFill rotWithShape="1">
          <a:blip r:embed="rId6">
            <a:alphaModFix/>
          </a:blip>
          <a:srcRect b="0" l="0" r="0" t="0"/>
          <a:stretch/>
        </p:blipFill>
        <p:spPr>
          <a:xfrm>
            <a:off x="5678996" y="989959"/>
            <a:ext cx="5812226" cy="556324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g27f3a869d7f_0_89"/>
          <p:cNvSpPr txBox="1"/>
          <p:nvPr>
            <p:ph type="title"/>
          </p:nvPr>
        </p:nvSpPr>
        <p:spPr>
          <a:xfrm>
            <a:off x="1556525" y="2491825"/>
            <a:ext cx="9050400" cy="151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Font typeface="Calibri"/>
              <a:buNone/>
            </a:pPr>
            <a:r>
              <a:rPr b="1" lang="en-GB" sz="3100">
                <a:latin typeface="Calibri"/>
                <a:ea typeface="Calibri"/>
                <a:cs typeface="Calibri"/>
                <a:sym typeface="Calibri"/>
              </a:rPr>
              <a:t>QUESTION 1</a:t>
            </a:r>
            <a:endParaRPr b="1" sz="3100">
              <a:latin typeface="Calibri"/>
              <a:ea typeface="Calibri"/>
              <a:cs typeface="Calibri"/>
              <a:sym typeface="Calibri"/>
            </a:endParaRPr>
          </a:p>
          <a:p>
            <a:pPr indent="0" lvl="0" marL="0" rtl="0" algn="ctr">
              <a:lnSpc>
                <a:spcPct val="90000"/>
              </a:lnSpc>
              <a:spcBef>
                <a:spcPts val="0"/>
              </a:spcBef>
              <a:spcAft>
                <a:spcPts val="0"/>
              </a:spcAft>
              <a:buClr>
                <a:schemeClr val="dk1"/>
              </a:buClr>
              <a:buSzPts val="2400"/>
              <a:buFont typeface="Calibri"/>
              <a:buNone/>
            </a:pPr>
            <a:r>
              <a:t/>
            </a:r>
            <a:endParaRPr b="1" sz="3100">
              <a:latin typeface="Calibri"/>
              <a:ea typeface="Calibri"/>
              <a:cs typeface="Calibri"/>
              <a:sym typeface="Calibri"/>
            </a:endParaRPr>
          </a:p>
          <a:p>
            <a:pPr indent="0" lvl="0" marL="0" rtl="0" algn="ctr">
              <a:spcBef>
                <a:spcPts val="0"/>
              </a:spcBef>
              <a:spcAft>
                <a:spcPts val="0"/>
              </a:spcAft>
              <a:buClr>
                <a:schemeClr val="dk1"/>
              </a:buClr>
              <a:buSzPts val="2400"/>
              <a:buFont typeface="Calibri"/>
              <a:buNone/>
            </a:pPr>
            <a:r>
              <a:rPr b="1" lang="en-GB" sz="2000">
                <a:solidFill>
                  <a:srgbClr val="1F1F1F"/>
                </a:solidFill>
                <a:highlight>
                  <a:schemeClr val="lt1"/>
                </a:highlight>
                <a:latin typeface="Calibri"/>
                <a:ea typeface="Calibri"/>
                <a:cs typeface="Calibri"/>
                <a:sym typeface="Calibri"/>
              </a:rPr>
              <a:t>Predict where to spend the digital budget &amp; how to use paid media to reach the three key target groups</a:t>
            </a:r>
            <a:endParaRPr b="1" sz="2000">
              <a:latin typeface="Calibri"/>
              <a:ea typeface="Calibri"/>
              <a:cs typeface="Calibri"/>
              <a:sym typeface="Calibri"/>
            </a:endParaRPr>
          </a:p>
          <a:p>
            <a:pPr indent="0" lvl="0" marL="0" rtl="0" algn="ctr">
              <a:spcBef>
                <a:spcPts val="0"/>
              </a:spcBef>
              <a:spcAft>
                <a:spcPts val="0"/>
              </a:spcAft>
              <a:buClr>
                <a:schemeClr val="dk1"/>
              </a:buClr>
              <a:buSzPts val="2400"/>
              <a:buFont typeface="Calibri"/>
              <a:buNone/>
            </a:pPr>
            <a:r>
              <a:t/>
            </a:r>
            <a:endParaRPr b="1" sz="2000">
              <a:latin typeface="Calibri"/>
              <a:ea typeface="Calibri"/>
              <a:cs typeface="Calibri"/>
              <a:sym typeface="Calibri"/>
            </a:endParaRPr>
          </a:p>
        </p:txBody>
      </p:sp>
      <p:pic>
        <p:nvPicPr>
          <p:cNvPr id="1043" name="Google Shape;1043;g27f3a869d7f_0_89"/>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1044" name="Google Shape;1044;g27f3a869d7f_0_89"/>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60"/>
          <p:cNvSpPr txBox="1"/>
          <p:nvPr>
            <p:ph type="title"/>
          </p:nvPr>
        </p:nvSpPr>
        <p:spPr>
          <a:xfrm>
            <a:off x="184930" y="282025"/>
            <a:ext cx="45132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Linear modelling summary</a:t>
            </a:r>
            <a:endParaRPr b="1" sz="2000">
              <a:latin typeface="Calibri"/>
              <a:ea typeface="Calibri"/>
              <a:cs typeface="Calibri"/>
              <a:sym typeface="Calibri"/>
            </a:endParaRPr>
          </a:p>
        </p:txBody>
      </p:sp>
      <p:pic>
        <p:nvPicPr>
          <p:cNvPr id="1051" name="Google Shape;1051;p60"/>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1052" name="Google Shape;1052;p60"/>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1053" name="Google Shape;1053;p60"/>
          <p:cNvPicPr preferRelativeResize="0"/>
          <p:nvPr/>
        </p:nvPicPr>
        <p:blipFill>
          <a:blip r:embed="rId5">
            <a:alphaModFix/>
          </a:blip>
          <a:stretch>
            <a:fillRect/>
          </a:stretch>
        </p:blipFill>
        <p:spPr>
          <a:xfrm>
            <a:off x="47800" y="2246609"/>
            <a:ext cx="11887201" cy="2733047"/>
          </a:xfrm>
          <a:prstGeom prst="rect">
            <a:avLst/>
          </a:prstGeom>
          <a:noFill/>
          <a:ln>
            <a:noFill/>
          </a:ln>
        </p:spPr>
      </p:pic>
      <p:sp>
        <p:nvSpPr>
          <p:cNvPr id="1054" name="Google Shape;1054;p60"/>
          <p:cNvSpPr txBox="1"/>
          <p:nvPr/>
        </p:nvSpPr>
        <p:spPr>
          <a:xfrm>
            <a:off x="163475" y="1096725"/>
            <a:ext cx="4661100" cy="3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Quattrocento Sans"/>
                <a:ea typeface="Quattrocento Sans"/>
                <a:cs typeface="Quattrocento Sans"/>
                <a:sym typeface="Quattrocento Sans"/>
              </a:rPr>
              <a:t>However, the data is not normally distributed.</a:t>
            </a:r>
            <a:endParaRPr b="1">
              <a:latin typeface="Quattrocento Sans"/>
              <a:ea typeface="Quattrocento Sans"/>
              <a:cs typeface="Quattrocento Sans"/>
              <a:sym typeface="Quattrocento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g27b10b42832_2_1"/>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Question 1</a:t>
            </a:r>
            <a:endParaRPr b="1" sz="2000">
              <a:latin typeface="Calibri"/>
              <a:ea typeface="Calibri"/>
              <a:cs typeface="Calibri"/>
              <a:sym typeface="Calibri"/>
            </a:endParaRPr>
          </a:p>
        </p:txBody>
      </p:sp>
      <p:pic>
        <p:nvPicPr>
          <p:cNvPr id="1061" name="Google Shape;1061;g27b10b42832_2_1"/>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1062" name="Google Shape;1062;g27b10b42832_2_1"/>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sp>
        <p:nvSpPr>
          <p:cNvPr id="1063" name="Google Shape;1063;g27b10b42832_2_1"/>
          <p:cNvSpPr/>
          <p:nvPr/>
        </p:nvSpPr>
        <p:spPr>
          <a:xfrm>
            <a:off x="549625" y="4654744"/>
            <a:ext cx="566100" cy="210300"/>
          </a:xfrm>
          <a:prstGeom prst="ellipse">
            <a:avLst/>
          </a:prstGeom>
          <a:solidFill>
            <a:srgbClr val="9999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lt1"/>
                </a:solidFill>
                <a:latin typeface="Quattrocento Sans"/>
                <a:ea typeface="Quattrocento Sans"/>
                <a:cs typeface="Quattrocento Sans"/>
                <a:sym typeface="Quattrocento Sans"/>
              </a:rPr>
              <a:t>A2 (x1)</a:t>
            </a:r>
            <a:endParaRPr b="1" sz="800">
              <a:solidFill>
                <a:schemeClr val="lt1"/>
              </a:solidFill>
              <a:latin typeface="Quattrocento Sans"/>
              <a:ea typeface="Quattrocento Sans"/>
              <a:cs typeface="Quattrocento Sans"/>
              <a:sym typeface="Quattrocento Sans"/>
            </a:endParaRPr>
          </a:p>
        </p:txBody>
      </p:sp>
      <p:sp>
        <p:nvSpPr>
          <p:cNvPr id="1064" name="Google Shape;1064;g27b10b42832_2_1"/>
          <p:cNvSpPr/>
          <p:nvPr/>
        </p:nvSpPr>
        <p:spPr>
          <a:xfrm>
            <a:off x="1401887" y="4591628"/>
            <a:ext cx="990600" cy="336600"/>
          </a:xfrm>
          <a:prstGeom prst="ellipse">
            <a:avLst/>
          </a:prstGeom>
          <a:solidFill>
            <a:srgbClr val="9999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solidFill>
                  <a:schemeClr val="lt1"/>
                </a:solidFill>
                <a:latin typeface="Quattrocento Sans"/>
                <a:ea typeface="Quattrocento Sans"/>
                <a:cs typeface="Quattrocento Sans"/>
                <a:sym typeface="Quattrocento Sans"/>
              </a:rPr>
              <a:t>A 3 </a:t>
            </a:r>
            <a:endParaRPr b="1" sz="1100">
              <a:solidFill>
                <a:schemeClr val="lt1"/>
              </a:solidFill>
              <a:latin typeface="Quattrocento Sans"/>
              <a:ea typeface="Quattrocento Sans"/>
              <a:cs typeface="Quattrocento Sans"/>
              <a:sym typeface="Quattrocento Sans"/>
            </a:endParaRPr>
          </a:p>
          <a:p>
            <a:pPr indent="0" lvl="0" marL="0" rtl="0" algn="ctr">
              <a:spcBef>
                <a:spcPts val="0"/>
              </a:spcBef>
              <a:spcAft>
                <a:spcPts val="0"/>
              </a:spcAft>
              <a:buNone/>
            </a:pPr>
            <a:r>
              <a:rPr b="1" lang="en-GB" sz="1100">
                <a:solidFill>
                  <a:schemeClr val="lt1"/>
                </a:solidFill>
                <a:latin typeface="Quattrocento Sans"/>
                <a:ea typeface="Quattrocento Sans"/>
                <a:cs typeface="Quattrocento Sans"/>
                <a:sym typeface="Quattrocento Sans"/>
              </a:rPr>
              <a:t>(x 2)</a:t>
            </a:r>
            <a:endParaRPr b="1" sz="1100">
              <a:solidFill>
                <a:schemeClr val="lt1"/>
              </a:solidFill>
              <a:latin typeface="Quattrocento Sans"/>
              <a:ea typeface="Quattrocento Sans"/>
              <a:cs typeface="Quattrocento Sans"/>
              <a:sym typeface="Quattrocento Sans"/>
            </a:endParaRPr>
          </a:p>
        </p:txBody>
      </p:sp>
      <p:sp>
        <p:nvSpPr>
          <p:cNvPr id="1065" name="Google Shape;1065;g27b10b42832_2_1"/>
          <p:cNvSpPr/>
          <p:nvPr/>
        </p:nvSpPr>
        <p:spPr>
          <a:xfrm>
            <a:off x="2560078" y="4494636"/>
            <a:ext cx="1519800" cy="490200"/>
          </a:xfrm>
          <a:prstGeom prst="ellipse">
            <a:avLst/>
          </a:prstGeom>
          <a:solidFill>
            <a:srgbClr val="9999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Quattrocento Sans"/>
                <a:ea typeface="Quattrocento Sans"/>
                <a:cs typeface="Quattrocento Sans"/>
                <a:sym typeface="Quattrocento Sans"/>
              </a:rPr>
              <a:t>Aud 1</a:t>
            </a:r>
            <a:endParaRPr b="1">
              <a:solidFill>
                <a:schemeClr val="lt1"/>
              </a:solidFill>
              <a:latin typeface="Quattrocento Sans"/>
              <a:ea typeface="Quattrocento Sans"/>
              <a:cs typeface="Quattrocento Sans"/>
              <a:sym typeface="Quattrocento Sans"/>
            </a:endParaRPr>
          </a:p>
          <a:p>
            <a:pPr indent="0" lvl="0" marL="0" rtl="0" algn="ctr">
              <a:spcBef>
                <a:spcPts val="0"/>
              </a:spcBef>
              <a:spcAft>
                <a:spcPts val="0"/>
              </a:spcAft>
              <a:buNone/>
            </a:pPr>
            <a:r>
              <a:rPr b="1" lang="en-GB">
                <a:solidFill>
                  <a:schemeClr val="lt1"/>
                </a:solidFill>
                <a:latin typeface="Quattrocento Sans"/>
                <a:ea typeface="Quattrocento Sans"/>
                <a:cs typeface="Quattrocento Sans"/>
                <a:sym typeface="Quattrocento Sans"/>
              </a:rPr>
              <a:t>(x 3)</a:t>
            </a:r>
            <a:endParaRPr b="1">
              <a:solidFill>
                <a:schemeClr val="lt1"/>
              </a:solidFill>
              <a:latin typeface="Quattrocento Sans"/>
              <a:ea typeface="Quattrocento Sans"/>
              <a:cs typeface="Quattrocento Sans"/>
              <a:sym typeface="Quattrocento Sans"/>
            </a:endParaRPr>
          </a:p>
        </p:txBody>
      </p:sp>
      <p:sp>
        <p:nvSpPr>
          <p:cNvPr id="1066" name="Google Shape;1066;g27b10b42832_2_1"/>
          <p:cNvSpPr/>
          <p:nvPr/>
        </p:nvSpPr>
        <p:spPr>
          <a:xfrm>
            <a:off x="6381857" y="4392700"/>
            <a:ext cx="2211300" cy="764700"/>
          </a:xfrm>
          <a:prstGeom prst="ellipse">
            <a:avLst/>
          </a:prstGeom>
          <a:solidFill>
            <a:srgbClr val="9999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Quattrocento Sans"/>
                <a:ea typeface="Quattrocento Sans"/>
                <a:cs typeface="Quattrocento Sans"/>
                <a:sym typeface="Quattrocento Sans"/>
              </a:rPr>
              <a:t>Aud 5</a:t>
            </a:r>
            <a:endParaRPr b="1">
              <a:solidFill>
                <a:schemeClr val="lt1"/>
              </a:solidFill>
              <a:latin typeface="Quattrocento Sans"/>
              <a:ea typeface="Quattrocento Sans"/>
              <a:cs typeface="Quattrocento Sans"/>
              <a:sym typeface="Quattrocento Sans"/>
            </a:endParaRPr>
          </a:p>
          <a:p>
            <a:pPr indent="0" lvl="0" marL="0" rtl="0" algn="ctr">
              <a:spcBef>
                <a:spcPts val="0"/>
              </a:spcBef>
              <a:spcAft>
                <a:spcPts val="0"/>
              </a:spcAft>
              <a:buNone/>
            </a:pPr>
            <a:r>
              <a:rPr b="1" lang="en-GB">
                <a:solidFill>
                  <a:schemeClr val="lt1"/>
                </a:solidFill>
                <a:latin typeface="Quattrocento Sans"/>
                <a:ea typeface="Quattrocento Sans"/>
                <a:cs typeface="Quattrocento Sans"/>
                <a:sym typeface="Quattrocento Sans"/>
              </a:rPr>
              <a:t>(x 8)</a:t>
            </a:r>
            <a:endParaRPr b="1">
              <a:solidFill>
                <a:schemeClr val="lt1"/>
              </a:solidFill>
              <a:latin typeface="Quattrocento Sans"/>
              <a:ea typeface="Quattrocento Sans"/>
              <a:cs typeface="Quattrocento Sans"/>
              <a:sym typeface="Quattrocento Sans"/>
            </a:endParaRPr>
          </a:p>
        </p:txBody>
      </p:sp>
      <p:sp>
        <p:nvSpPr>
          <p:cNvPr id="1067" name="Google Shape;1067;g27b10b42832_2_1"/>
          <p:cNvSpPr/>
          <p:nvPr/>
        </p:nvSpPr>
        <p:spPr>
          <a:xfrm>
            <a:off x="4352515" y="4439064"/>
            <a:ext cx="1830300" cy="644700"/>
          </a:xfrm>
          <a:prstGeom prst="ellipse">
            <a:avLst/>
          </a:prstGeom>
          <a:solidFill>
            <a:srgbClr val="9999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Quattrocento Sans"/>
                <a:ea typeface="Quattrocento Sans"/>
                <a:cs typeface="Quattrocento Sans"/>
                <a:sym typeface="Quattrocento Sans"/>
              </a:rPr>
              <a:t>Aud 4 </a:t>
            </a:r>
            <a:endParaRPr b="1">
              <a:solidFill>
                <a:schemeClr val="lt1"/>
              </a:solidFill>
              <a:latin typeface="Quattrocento Sans"/>
              <a:ea typeface="Quattrocento Sans"/>
              <a:cs typeface="Quattrocento Sans"/>
              <a:sym typeface="Quattrocento Sans"/>
            </a:endParaRPr>
          </a:p>
          <a:p>
            <a:pPr indent="0" lvl="0" marL="0" rtl="0" algn="ctr">
              <a:spcBef>
                <a:spcPts val="0"/>
              </a:spcBef>
              <a:spcAft>
                <a:spcPts val="0"/>
              </a:spcAft>
              <a:buNone/>
            </a:pPr>
            <a:r>
              <a:rPr b="1" lang="en-GB">
                <a:solidFill>
                  <a:schemeClr val="lt1"/>
                </a:solidFill>
                <a:latin typeface="Quattrocento Sans"/>
                <a:ea typeface="Quattrocento Sans"/>
                <a:cs typeface="Quattrocento Sans"/>
                <a:sym typeface="Quattrocento Sans"/>
              </a:rPr>
              <a:t>(x 10)</a:t>
            </a:r>
            <a:endParaRPr b="1">
              <a:solidFill>
                <a:schemeClr val="lt1"/>
              </a:solidFill>
              <a:latin typeface="Quattrocento Sans"/>
              <a:ea typeface="Quattrocento Sans"/>
              <a:cs typeface="Quattrocento Sans"/>
              <a:sym typeface="Quattrocento Sans"/>
            </a:endParaRPr>
          </a:p>
        </p:txBody>
      </p:sp>
      <p:sp>
        <p:nvSpPr>
          <p:cNvPr id="1068" name="Google Shape;1068;g27b10b42832_2_1"/>
          <p:cNvSpPr txBox="1"/>
          <p:nvPr/>
        </p:nvSpPr>
        <p:spPr>
          <a:xfrm>
            <a:off x="321025" y="943025"/>
            <a:ext cx="6672000" cy="7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Spend by campaign proxy</a:t>
            </a:r>
            <a:endParaRPr b="1" sz="1600">
              <a:latin typeface="Calibri"/>
              <a:ea typeface="Calibri"/>
              <a:cs typeface="Calibri"/>
              <a:sym typeface="Calibri"/>
            </a:endParaRPr>
          </a:p>
          <a:p>
            <a:pPr indent="0" lvl="0" marL="0" rtl="0" algn="l">
              <a:spcBef>
                <a:spcPts val="0"/>
              </a:spcBef>
              <a:spcAft>
                <a:spcPts val="0"/>
              </a:spcAft>
              <a:buNone/>
            </a:pPr>
            <a:r>
              <a:rPr lang="en-GB" sz="1600">
                <a:latin typeface="Calibri"/>
                <a:ea typeface="Calibri"/>
                <a:cs typeface="Calibri"/>
                <a:sym typeface="Calibri"/>
              </a:rPr>
              <a:t>These are multiples of the smallest spend (Competitive Opportunity)</a:t>
            </a:r>
            <a:endParaRPr sz="1600">
              <a:latin typeface="Calibri"/>
              <a:ea typeface="Calibri"/>
              <a:cs typeface="Calibri"/>
              <a:sym typeface="Calibri"/>
            </a:endParaRPr>
          </a:p>
        </p:txBody>
      </p:sp>
      <p:sp>
        <p:nvSpPr>
          <p:cNvPr id="1069" name="Google Shape;1069;g27b10b42832_2_1"/>
          <p:cNvSpPr/>
          <p:nvPr/>
        </p:nvSpPr>
        <p:spPr>
          <a:xfrm>
            <a:off x="1325808" y="2075132"/>
            <a:ext cx="661858" cy="364606"/>
          </a:xfrm>
          <a:prstGeom prst="ellipse">
            <a:avLst/>
          </a:prstGeom>
          <a:solidFill>
            <a:srgbClr val="00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latin typeface="Quattrocento Sans"/>
                <a:ea typeface="Quattrocento Sans"/>
                <a:cs typeface="Quattrocento Sans"/>
                <a:sym typeface="Quattrocento Sans"/>
              </a:rPr>
              <a:t>CO (x1)</a:t>
            </a:r>
            <a:endParaRPr b="1" sz="1100">
              <a:latin typeface="Quattrocento Sans"/>
              <a:ea typeface="Quattrocento Sans"/>
              <a:cs typeface="Quattrocento Sans"/>
              <a:sym typeface="Quattrocento Sans"/>
            </a:endParaRPr>
          </a:p>
        </p:txBody>
      </p:sp>
      <p:sp>
        <p:nvSpPr>
          <p:cNvPr id="1070" name="Google Shape;1070;g27b10b42832_2_1"/>
          <p:cNvSpPr/>
          <p:nvPr/>
        </p:nvSpPr>
        <p:spPr>
          <a:xfrm>
            <a:off x="2242493" y="1965750"/>
            <a:ext cx="1158322" cy="583370"/>
          </a:xfrm>
          <a:prstGeom prst="ellipse">
            <a:avLst/>
          </a:prstGeom>
          <a:solidFill>
            <a:srgbClr val="9900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Quattrocento Sans"/>
                <a:ea typeface="Quattrocento Sans"/>
                <a:cs typeface="Quattrocento Sans"/>
                <a:sym typeface="Quattrocento Sans"/>
              </a:rPr>
              <a:t>SEM (x3)</a:t>
            </a:r>
            <a:endParaRPr b="1">
              <a:solidFill>
                <a:schemeClr val="lt1"/>
              </a:solidFill>
              <a:latin typeface="Quattrocento Sans"/>
              <a:ea typeface="Quattrocento Sans"/>
              <a:cs typeface="Quattrocento Sans"/>
              <a:sym typeface="Quattrocento Sans"/>
            </a:endParaRPr>
          </a:p>
        </p:txBody>
      </p:sp>
      <p:sp>
        <p:nvSpPr>
          <p:cNvPr id="1071" name="Google Shape;1071;g27b10b42832_2_1"/>
          <p:cNvSpPr/>
          <p:nvPr/>
        </p:nvSpPr>
        <p:spPr>
          <a:xfrm>
            <a:off x="3676375" y="1797658"/>
            <a:ext cx="1776910" cy="849416"/>
          </a:xfrm>
          <a:prstGeom prst="ellipse">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Quattrocento Sans"/>
                <a:ea typeface="Quattrocento Sans"/>
                <a:cs typeface="Quattrocento Sans"/>
                <a:sym typeface="Quattrocento Sans"/>
              </a:rPr>
              <a:t>Cl Faster (x19)</a:t>
            </a:r>
            <a:endParaRPr b="1">
              <a:solidFill>
                <a:schemeClr val="lt1"/>
              </a:solidFill>
              <a:latin typeface="Quattrocento Sans"/>
              <a:ea typeface="Quattrocento Sans"/>
              <a:cs typeface="Quattrocento Sans"/>
              <a:sym typeface="Quattrocento Sans"/>
            </a:endParaRPr>
          </a:p>
        </p:txBody>
      </p:sp>
      <p:sp>
        <p:nvSpPr>
          <p:cNvPr id="1072" name="Google Shape;1072;g27b10b42832_2_1"/>
          <p:cNvSpPr/>
          <p:nvPr/>
        </p:nvSpPr>
        <p:spPr>
          <a:xfrm>
            <a:off x="8144698" y="1621001"/>
            <a:ext cx="2585658" cy="1325051"/>
          </a:xfrm>
          <a:prstGeom prst="ellipse">
            <a:avLst/>
          </a:prstGeom>
          <a:solidFill>
            <a:srgbClr val="0000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Quattrocento Sans"/>
                <a:ea typeface="Quattrocento Sans"/>
                <a:cs typeface="Quattrocento Sans"/>
                <a:sym typeface="Quattrocento Sans"/>
              </a:rPr>
              <a:t>Closer Twins (x129)</a:t>
            </a:r>
            <a:endParaRPr b="1">
              <a:solidFill>
                <a:schemeClr val="lt1"/>
              </a:solidFill>
              <a:latin typeface="Quattrocento Sans"/>
              <a:ea typeface="Quattrocento Sans"/>
              <a:cs typeface="Quattrocento Sans"/>
              <a:sym typeface="Quattrocento Sans"/>
            </a:endParaRPr>
          </a:p>
        </p:txBody>
      </p:sp>
      <p:sp>
        <p:nvSpPr>
          <p:cNvPr id="1073" name="Google Shape;1073;g27b10b42832_2_1"/>
          <p:cNvSpPr/>
          <p:nvPr/>
        </p:nvSpPr>
        <p:spPr>
          <a:xfrm>
            <a:off x="5772045" y="1701351"/>
            <a:ext cx="2139864" cy="1117107"/>
          </a:xfrm>
          <a:prstGeom prst="ellipse">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latin typeface="Quattrocento Sans"/>
                <a:ea typeface="Quattrocento Sans"/>
                <a:cs typeface="Quattrocento Sans"/>
                <a:sym typeface="Quattrocento Sans"/>
              </a:rPr>
              <a:t>Unfair Advantage (x70)</a:t>
            </a:r>
            <a:endParaRPr b="1">
              <a:solidFill>
                <a:schemeClr val="dk1"/>
              </a:solidFill>
              <a:latin typeface="Quattrocento Sans"/>
              <a:ea typeface="Quattrocento Sans"/>
              <a:cs typeface="Quattrocento Sans"/>
              <a:sym typeface="Quattrocento Sans"/>
            </a:endParaRPr>
          </a:p>
        </p:txBody>
      </p:sp>
      <p:sp>
        <p:nvSpPr>
          <p:cNvPr id="1074" name="Google Shape;1074;g27b10b42832_2_1"/>
          <p:cNvSpPr txBox="1"/>
          <p:nvPr/>
        </p:nvSpPr>
        <p:spPr>
          <a:xfrm>
            <a:off x="317150" y="3255475"/>
            <a:ext cx="8077200" cy="7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Spend by audience</a:t>
            </a:r>
            <a:endParaRPr b="1" sz="1600">
              <a:latin typeface="Calibri"/>
              <a:ea typeface="Calibri"/>
              <a:cs typeface="Calibri"/>
              <a:sym typeface="Calibri"/>
            </a:endParaRPr>
          </a:p>
          <a:p>
            <a:pPr indent="0" lvl="0" marL="0" rtl="0" algn="l">
              <a:spcBef>
                <a:spcPts val="0"/>
              </a:spcBef>
              <a:spcAft>
                <a:spcPts val="0"/>
              </a:spcAft>
              <a:buNone/>
            </a:pPr>
            <a:r>
              <a:rPr lang="en-GB" sz="1600">
                <a:latin typeface="Calibri"/>
                <a:ea typeface="Calibri"/>
                <a:cs typeface="Calibri"/>
                <a:sym typeface="Calibri"/>
              </a:rPr>
              <a:t>These are multiples of the smallest spend (audience 2)</a:t>
            </a:r>
            <a:endParaRPr sz="1600">
              <a:latin typeface="Calibri"/>
              <a:ea typeface="Calibri"/>
              <a:cs typeface="Calibri"/>
              <a:sym typeface="Calibri"/>
            </a:endParaRPr>
          </a:p>
        </p:txBody>
      </p:sp>
      <p:sp>
        <p:nvSpPr>
          <p:cNvPr id="1075" name="Google Shape;1075;g27b10b42832_2_1"/>
          <p:cNvSpPr/>
          <p:nvPr/>
        </p:nvSpPr>
        <p:spPr>
          <a:xfrm>
            <a:off x="8900850" y="4102100"/>
            <a:ext cx="2759700" cy="1235400"/>
          </a:xfrm>
          <a:prstGeom prst="ellipse">
            <a:avLst/>
          </a:prstGeom>
          <a:solidFill>
            <a:srgbClr val="9999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Quattrocento Sans"/>
                <a:ea typeface="Quattrocento Sans"/>
                <a:cs typeface="Quattrocento Sans"/>
                <a:sym typeface="Quattrocento Sans"/>
              </a:rPr>
              <a:t>Aud 6</a:t>
            </a:r>
            <a:endParaRPr b="1">
              <a:solidFill>
                <a:schemeClr val="lt1"/>
              </a:solidFill>
              <a:latin typeface="Quattrocento Sans"/>
              <a:ea typeface="Quattrocento Sans"/>
              <a:cs typeface="Quattrocento Sans"/>
              <a:sym typeface="Quattrocento Sans"/>
            </a:endParaRPr>
          </a:p>
          <a:p>
            <a:pPr indent="0" lvl="0" marL="0" rtl="0" algn="ctr">
              <a:spcBef>
                <a:spcPts val="0"/>
              </a:spcBef>
              <a:spcAft>
                <a:spcPts val="0"/>
              </a:spcAft>
              <a:buNone/>
            </a:pPr>
            <a:r>
              <a:rPr b="1" lang="en-GB">
                <a:solidFill>
                  <a:schemeClr val="lt1"/>
                </a:solidFill>
                <a:latin typeface="Quattrocento Sans"/>
                <a:ea typeface="Quattrocento Sans"/>
                <a:cs typeface="Quattrocento Sans"/>
                <a:sym typeface="Quattrocento Sans"/>
              </a:rPr>
              <a:t>(x 17)</a:t>
            </a:r>
            <a:endParaRPr b="1">
              <a:solidFill>
                <a:schemeClr val="lt1"/>
              </a:solidFill>
              <a:latin typeface="Quattrocento Sans"/>
              <a:ea typeface="Quattrocento Sans"/>
              <a:cs typeface="Quattrocento Sans"/>
              <a:sym typeface="Quattrocento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g27b3c5577a3_0_206"/>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Question 1</a:t>
            </a:r>
            <a:endParaRPr b="1" sz="2000">
              <a:latin typeface="Calibri"/>
              <a:ea typeface="Calibri"/>
              <a:cs typeface="Calibri"/>
              <a:sym typeface="Calibri"/>
            </a:endParaRPr>
          </a:p>
        </p:txBody>
      </p:sp>
      <p:pic>
        <p:nvPicPr>
          <p:cNvPr id="1082" name="Google Shape;1082;g27b3c5577a3_0_206"/>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1083" name="Google Shape;1083;g27b3c5577a3_0_206"/>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sp>
        <p:nvSpPr>
          <p:cNvPr id="1084" name="Google Shape;1084;g27b3c5577a3_0_206"/>
          <p:cNvSpPr/>
          <p:nvPr/>
        </p:nvSpPr>
        <p:spPr>
          <a:xfrm>
            <a:off x="778225" y="3385325"/>
            <a:ext cx="626400" cy="336600"/>
          </a:xfrm>
          <a:prstGeom prst="ellipse">
            <a:avLst/>
          </a:prstGeom>
          <a:solidFill>
            <a:srgbClr val="3C78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lt1"/>
                </a:solidFill>
                <a:latin typeface="Quattrocento Sans"/>
                <a:ea typeface="Quattrocento Sans"/>
                <a:cs typeface="Quattrocento Sans"/>
                <a:sym typeface="Quattrocento Sans"/>
              </a:rPr>
              <a:t>Insta </a:t>
            </a:r>
            <a:r>
              <a:rPr b="1" lang="en-GB" sz="800">
                <a:solidFill>
                  <a:schemeClr val="lt1"/>
                </a:solidFill>
                <a:latin typeface="Quattrocento Sans"/>
                <a:ea typeface="Quattrocento Sans"/>
                <a:cs typeface="Quattrocento Sans"/>
                <a:sym typeface="Quattrocento Sans"/>
              </a:rPr>
              <a:t>(x1)</a:t>
            </a:r>
            <a:endParaRPr b="1" sz="800">
              <a:solidFill>
                <a:schemeClr val="lt1"/>
              </a:solidFill>
              <a:latin typeface="Quattrocento Sans"/>
              <a:ea typeface="Quattrocento Sans"/>
              <a:cs typeface="Quattrocento Sans"/>
              <a:sym typeface="Quattrocento Sans"/>
            </a:endParaRPr>
          </a:p>
        </p:txBody>
      </p:sp>
      <p:sp>
        <p:nvSpPr>
          <p:cNvPr id="1085" name="Google Shape;1085;g27b3c5577a3_0_206"/>
          <p:cNvSpPr/>
          <p:nvPr/>
        </p:nvSpPr>
        <p:spPr>
          <a:xfrm>
            <a:off x="1249487" y="3677228"/>
            <a:ext cx="990600" cy="336600"/>
          </a:xfrm>
          <a:prstGeom prst="ellipse">
            <a:avLst/>
          </a:prstGeom>
          <a:solidFill>
            <a:srgbClr val="3C78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solidFill>
                  <a:schemeClr val="lt1"/>
                </a:solidFill>
                <a:latin typeface="Quattrocento Sans"/>
                <a:ea typeface="Quattrocento Sans"/>
                <a:cs typeface="Quattrocento Sans"/>
                <a:sym typeface="Quattrocento Sans"/>
              </a:rPr>
              <a:t>FB</a:t>
            </a:r>
            <a:r>
              <a:rPr b="1" lang="en-GB" sz="1100">
                <a:solidFill>
                  <a:schemeClr val="lt1"/>
                </a:solidFill>
                <a:latin typeface="Quattrocento Sans"/>
                <a:ea typeface="Quattrocento Sans"/>
                <a:cs typeface="Quattrocento Sans"/>
                <a:sym typeface="Quattrocento Sans"/>
              </a:rPr>
              <a:t> </a:t>
            </a:r>
            <a:endParaRPr b="1" sz="1100">
              <a:solidFill>
                <a:schemeClr val="lt1"/>
              </a:solidFill>
              <a:latin typeface="Quattrocento Sans"/>
              <a:ea typeface="Quattrocento Sans"/>
              <a:cs typeface="Quattrocento Sans"/>
              <a:sym typeface="Quattrocento Sans"/>
            </a:endParaRPr>
          </a:p>
          <a:p>
            <a:pPr indent="0" lvl="0" marL="0" rtl="0" algn="ctr">
              <a:spcBef>
                <a:spcPts val="0"/>
              </a:spcBef>
              <a:spcAft>
                <a:spcPts val="0"/>
              </a:spcAft>
              <a:buNone/>
            </a:pPr>
            <a:r>
              <a:rPr b="1" lang="en-GB" sz="1100">
                <a:solidFill>
                  <a:schemeClr val="lt1"/>
                </a:solidFill>
                <a:latin typeface="Quattrocento Sans"/>
                <a:ea typeface="Quattrocento Sans"/>
                <a:cs typeface="Quattrocento Sans"/>
                <a:sym typeface="Quattrocento Sans"/>
              </a:rPr>
              <a:t>(x 5)</a:t>
            </a:r>
            <a:endParaRPr b="1" sz="1100">
              <a:solidFill>
                <a:schemeClr val="lt1"/>
              </a:solidFill>
              <a:latin typeface="Quattrocento Sans"/>
              <a:ea typeface="Quattrocento Sans"/>
              <a:cs typeface="Quattrocento Sans"/>
              <a:sym typeface="Quattrocento Sans"/>
            </a:endParaRPr>
          </a:p>
        </p:txBody>
      </p:sp>
      <p:sp>
        <p:nvSpPr>
          <p:cNvPr id="1086" name="Google Shape;1086;g27b3c5577a3_0_206"/>
          <p:cNvSpPr/>
          <p:nvPr/>
        </p:nvSpPr>
        <p:spPr>
          <a:xfrm>
            <a:off x="2102878" y="3351636"/>
            <a:ext cx="1519800" cy="490200"/>
          </a:xfrm>
          <a:prstGeom prst="ellipse">
            <a:avLst/>
          </a:prstGeom>
          <a:solidFill>
            <a:srgbClr val="3C78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Quattrocento Sans"/>
                <a:ea typeface="Quattrocento Sans"/>
                <a:cs typeface="Quattrocento Sans"/>
                <a:sym typeface="Quattrocento Sans"/>
              </a:rPr>
              <a:t>SEM</a:t>
            </a:r>
            <a:endParaRPr b="1">
              <a:solidFill>
                <a:schemeClr val="lt1"/>
              </a:solidFill>
              <a:latin typeface="Quattrocento Sans"/>
              <a:ea typeface="Quattrocento Sans"/>
              <a:cs typeface="Quattrocento Sans"/>
              <a:sym typeface="Quattrocento Sans"/>
            </a:endParaRPr>
          </a:p>
          <a:p>
            <a:pPr indent="0" lvl="0" marL="0" rtl="0" algn="ctr">
              <a:spcBef>
                <a:spcPts val="0"/>
              </a:spcBef>
              <a:spcAft>
                <a:spcPts val="0"/>
              </a:spcAft>
              <a:buNone/>
            </a:pPr>
            <a:r>
              <a:rPr b="1" lang="en-GB">
                <a:solidFill>
                  <a:schemeClr val="lt1"/>
                </a:solidFill>
                <a:latin typeface="Quattrocento Sans"/>
                <a:ea typeface="Quattrocento Sans"/>
                <a:cs typeface="Quattrocento Sans"/>
                <a:sym typeface="Quattrocento Sans"/>
              </a:rPr>
              <a:t>(x 8)</a:t>
            </a:r>
            <a:endParaRPr b="1">
              <a:solidFill>
                <a:schemeClr val="lt1"/>
              </a:solidFill>
              <a:latin typeface="Quattrocento Sans"/>
              <a:ea typeface="Quattrocento Sans"/>
              <a:cs typeface="Quattrocento Sans"/>
              <a:sym typeface="Quattrocento Sans"/>
            </a:endParaRPr>
          </a:p>
        </p:txBody>
      </p:sp>
      <p:sp>
        <p:nvSpPr>
          <p:cNvPr id="1087" name="Google Shape;1087;g27b3c5577a3_0_206"/>
          <p:cNvSpPr/>
          <p:nvPr/>
        </p:nvSpPr>
        <p:spPr>
          <a:xfrm>
            <a:off x="6000849" y="3478300"/>
            <a:ext cx="2519100" cy="1132800"/>
          </a:xfrm>
          <a:prstGeom prst="ellipse">
            <a:avLst/>
          </a:prstGeom>
          <a:solidFill>
            <a:srgbClr val="3C78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Quattrocento Sans"/>
                <a:ea typeface="Quattrocento Sans"/>
                <a:cs typeface="Quattrocento Sans"/>
                <a:sym typeface="Quattrocento Sans"/>
              </a:rPr>
              <a:t>Domain Display</a:t>
            </a:r>
            <a:endParaRPr b="1">
              <a:solidFill>
                <a:schemeClr val="lt1"/>
              </a:solidFill>
              <a:latin typeface="Quattrocento Sans"/>
              <a:ea typeface="Quattrocento Sans"/>
              <a:cs typeface="Quattrocento Sans"/>
              <a:sym typeface="Quattrocento Sans"/>
            </a:endParaRPr>
          </a:p>
          <a:p>
            <a:pPr indent="0" lvl="0" marL="0" rtl="0" algn="ctr">
              <a:spcBef>
                <a:spcPts val="0"/>
              </a:spcBef>
              <a:spcAft>
                <a:spcPts val="0"/>
              </a:spcAft>
              <a:buNone/>
            </a:pPr>
            <a:r>
              <a:rPr b="1" lang="en-GB">
                <a:solidFill>
                  <a:schemeClr val="lt1"/>
                </a:solidFill>
                <a:latin typeface="Quattrocento Sans"/>
                <a:ea typeface="Quattrocento Sans"/>
                <a:cs typeface="Quattrocento Sans"/>
                <a:sym typeface="Quattrocento Sans"/>
              </a:rPr>
              <a:t>(x 147)</a:t>
            </a:r>
            <a:endParaRPr b="1">
              <a:solidFill>
                <a:schemeClr val="lt1"/>
              </a:solidFill>
              <a:latin typeface="Quattrocento Sans"/>
              <a:ea typeface="Quattrocento Sans"/>
              <a:cs typeface="Quattrocento Sans"/>
              <a:sym typeface="Quattrocento Sans"/>
            </a:endParaRPr>
          </a:p>
        </p:txBody>
      </p:sp>
      <p:sp>
        <p:nvSpPr>
          <p:cNvPr id="1088" name="Google Shape;1088;g27b3c5577a3_0_206"/>
          <p:cNvSpPr/>
          <p:nvPr/>
        </p:nvSpPr>
        <p:spPr>
          <a:xfrm>
            <a:off x="3514315" y="3524664"/>
            <a:ext cx="1830300" cy="644700"/>
          </a:xfrm>
          <a:prstGeom prst="ellipse">
            <a:avLst/>
          </a:prstGeom>
          <a:solidFill>
            <a:srgbClr val="3C78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Quattrocento Sans"/>
                <a:ea typeface="Quattrocento Sans"/>
                <a:cs typeface="Quattrocento Sans"/>
                <a:sym typeface="Quattrocento Sans"/>
              </a:rPr>
              <a:t>Trade Media</a:t>
            </a:r>
            <a:r>
              <a:rPr b="1" lang="en-GB">
                <a:solidFill>
                  <a:schemeClr val="lt1"/>
                </a:solidFill>
                <a:latin typeface="Quattrocento Sans"/>
                <a:ea typeface="Quattrocento Sans"/>
                <a:cs typeface="Quattrocento Sans"/>
                <a:sym typeface="Quattrocento Sans"/>
              </a:rPr>
              <a:t> </a:t>
            </a:r>
            <a:endParaRPr b="1">
              <a:solidFill>
                <a:schemeClr val="lt1"/>
              </a:solidFill>
              <a:latin typeface="Quattrocento Sans"/>
              <a:ea typeface="Quattrocento Sans"/>
              <a:cs typeface="Quattrocento Sans"/>
              <a:sym typeface="Quattrocento Sans"/>
            </a:endParaRPr>
          </a:p>
          <a:p>
            <a:pPr indent="0" lvl="0" marL="0" rtl="0" algn="ctr">
              <a:spcBef>
                <a:spcPts val="0"/>
              </a:spcBef>
              <a:spcAft>
                <a:spcPts val="0"/>
              </a:spcAft>
              <a:buNone/>
            </a:pPr>
            <a:r>
              <a:rPr b="1" lang="en-GB">
                <a:solidFill>
                  <a:schemeClr val="lt1"/>
                </a:solidFill>
                <a:latin typeface="Quattrocento Sans"/>
                <a:ea typeface="Quattrocento Sans"/>
                <a:cs typeface="Quattrocento Sans"/>
                <a:sym typeface="Quattrocento Sans"/>
              </a:rPr>
              <a:t>(x 11)</a:t>
            </a:r>
            <a:endParaRPr b="1">
              <a:solidFill>
                <a:schemeClr val="lt1"/>
              </a:solidFill>
              <a:latin typeface="Quattrocento Sans"/>
              <a:ea typeface="Quattrocento Sans"/>
              <a:cs typeface="Quattrocento Sans"/>
              <a:sym typeface="Quattrocento Sans"/>
            </a:endParaRPr>
          </a:p>
        </p:txBody>
      </p:sp>
      <p:sp>
        <p:nvSpPr>
          <p:cNvPr id="1089" name="Google Shape;1089;g27b3c5577a3_0_206"/>
          <p:cNvSpPr txBox="1"/>
          <p:nvPr/>
        </p:nvSpPr>
        <p:spPr>
          <a:xfrm>
            <a:off x="328775" y="1395675"/>
            <a:ext cx="8077200" cy="7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Spend by platform</a:t>
            </a:r>
            <a:endParaRPr b="1" sz="1600">
              <a:latin typeface="Calibri"/>
              <a:ea typeface="Calibri"/>
              <a:cs typeface="Calibri"/>
              <a:sym typeface="Calibri"/>
            </a:endParaRPr>
          </a:p>
          <a:p>
            <a:pPr indent="0" lvl="0" marL="0" rtl="0" algn="l">
              <a:spcBef>
                <a:spcPts val="0"/>
              </a:spcBef>
              <a:spcAft>
                <a:spcPts val="0"/>
              </a:spcAft>
              <a:buNone/>
            </a:pPr>
            <a:r>
              <a:rPr lang="en-GB" sz="1600">
                <a:latin typeface="Calibri"/>
                <a:ea typeface="Calibri"/>
                <a:cs typeface="Calibri"/>
                <a:sym typeface="Calibri"/>
              </a:rPr>
              <a:t>These are multiples of the smallest spend (audience 2)</a:t>
            </a:r>
            <a:endParaRPr sz="1600">
              <a:latin typeface="Calibri"/>
              <a:ea typeface="Calibri"/>
              <a:cs typeface="Calibri"/>
              <a:sym typeface="Calibri"/>
            </a:endParaRPr>
          </a:p>
        </p:txBody>
      </p:sp>
      <p:sp>
        <p:nvSpPr>
          <p:cNvPr id="1090" name="Google Shape;1090;g27b3c5577a3_0_206"/>
          <p:cNvSpPr/>
          <p:nvPr/>
        </p:nvSpPr>
        <p:spPr>
          <a:xfrm>
            <a:off x="8191600" y="2660750"/>
            <a:ext cx="2859300" cy="1381500"/>
          </a:xfrm>
          <a:prstGeom prst="ellipse">
            <a:avLst/>
          </a:prstGeom>
          <a:solidFill>
            <a:srgbClr val="3C78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Quattrocento Sans"/>
                <a:ea typeface="Quattrocento Sans"/>
                <a:cs typeface="Quattrocento Sans"/>
                <a:sym typeface="Quattrocento Sans"/>
              </a:rPr>
              <a:t>LinkedIn</a:t>
            </a:r>
            <a:endParaRPr b="1">
              <a:solidFill>
                <a:schemeClr val="lt1"/>
              </a:solidFill>
              <a:latin typeface="Quattrocento Sans"/>
              <a:ea typeface="Quattrocento Sans"/>
              <a:cs typeface="Quattrocento Sans"/>
              <a:sym typeface="Quattrocento Sans"/>
            </a:endParaRPr>
          </a:p>
          <a:p>
            <a:pPr indent="0" lvl="0" marL="0" rtl="0" algn="ctr">
              <a:spcBef>
                <a:spcPts val="0"/>
              </a:spcBef>
              <a:spcAft>
                <a:spcPts val="0"/>
              </a:spcAft>
              <a:buNone/>
            </a:pPr>
            <a:r>
              <a:rPr b="1" lang="en-GB">
                <a:solidFill>
                  <a:schemeClr val="lt1"/>
                </a:solidFill>
                <a:latin typeface="Quattrocento Sans"/>
                <a:ea typeface="Quattrocento Sans"/>
                <a:cs typeface="Quattrocento Sans"/>
                <a:sym typeface="Quattrocento Sans"/>
              </a:rPr>
              <a:t>(x 248)</a:t>
            </a:r>
            <a:endParaRPr b="1">
              <a:solidFill>
                <a:schemeClr val="lt1"/>
              </a:solidFill>
              <a:latin typeface="Quattrocento Sans"/>
              <a:ea typeface="Quattrocento Sans"/>
              <a:cs typeface="Quattrocento Sans"/>
              <a:sym typeface="Quattrocento Sans"/>
            </a:endParaRPr>
          </a:p>
        </p:txBody>
      </p:sp>
      <p:sp>
        <p:nvSpPr>
          <p:cNvPr id="1091" name="Google Shape;1091;g27b3c5577a3_0_206"/>
          <p:cNvSpPr/>
          <p:nvPr/>
        </p:nvSpPr>
        <p:spPr>
          <a:xfrm>
            <a:off x="4643127" y="2751154"/>
            <a:ext cx="2099400" cy="908100"/>
          </a:xfrm>
          <a:prstGeom prst="ellipse">
            <a:avLst/>
          </a:prstGeom>
          <a:solidFill>
            <a:srgbClr val="3C78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Quattrocento Sans"/>
                <a:ea typeface="Quattrocento Sans"/>
                <a:cs typeface="Quattrocento Sans"/>
                <a:sym typeface="Quattrocento Sans"/>
              </a:rPr>
              <a:t>User ID Display</a:t>
            </a:r>
            <a:r>
              <a:rPr b="1" lang="en-GB">
                <a:solidFill>
                  <a:schemeClr val="lt1"/>
                </a:solidFill>
                <a:latin typeface="Quattrocento Sans"/>
                <a:ea typeface="Quattrocento Sans"/>
                <a:cs typeface="Quattrocento Sans"/>
                <a:sym typeface="Quattrocento Sans"/>
              </a:rPr>
              <a:t> </a:t>
            </a:r>
            <a:endParaRPr b="1">
              <a:solidFill>
                <a:schemeClr val="lt1"/>
              </a:solidFill>
              <a:latin typeface="Quattrocento Sans"/>
              <a:ea typeface="Quattrocento Sans"/>
              <a:cs typeface="Quattrocento Sans"/>
              <a:sym typeface="Quattrocento Sans"/>
            </a:endParaRPr>
          </a:p>
          <a:p>
            <a:pPr indent="0" lvl="0" marL="0" rtl="0" algn="ctr">
              <a:spcBef>
                <a:spcPts val="0"/>
              </a:spcBef>
              <a:spcAft>
                <a:spcPts val="0"/>
              </a:spcAft>
              <a:buNone/>
            </a:pPr>
            <a:r>
              <a:rPr b="1" lang="en-GB">
                <a:solidFill>
                  <a:schemeClr val="lt1"/>
                </a:solidFill>
                <a:latin typeface="Quattrocento Sans"/>
                <a:ea typeface="Quattrocento Sans"/>
                <a:cs typeface="Quattrocento Sans"/>
                <a:sym typeface="Quattrocento Sans"/>
              </a:rPr>
              <a:t>(x 55)</a:t>
            </a:r>
            <a:endParaRPr b="1">
              <a:solidFill>
                <a:schemeClr val="lt1"/>
              </a:solidFill>
              <a:latin typeface="Quattrocento Sans"/>
              <a:ea typeface="Quattrocento Sans"/>
              <a:cs typeface="Quattrocento Sans"/>
              <a:sym typeface="Quattrocento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g27b10b42832_4_3"/>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Question 1: </a:t>
            </a:r>
            <a:endParaRPr b="1" sz="2000">
              <a:latin typeface="Calibri"/>
              <a:ea typeface="Calibri"/>
              <a:cs typeface="Calibri"/>
              <a:sym typeface="Calibri"/>
            </a:endParaRPr>
          </a:p>
        </p:txBody>
      </p:sp>
      <p:pic>
        <p:nvPicPr>
          <p:cNvPr id="1098" name="Google Shape;1098;g27b10b42832_4_3"/>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1099" name="Google Shape;1099;g27b10b42832_4_3"/>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1100" name="Google Shape;1100;g27b10b42832_4_3"/>
          <p:cNvPicPr preferRelativeResize="0"/>
          <p:nvPr/>
        </p:nvPicPr>
        <p:blipFill>
          <a:blip r:embed="rId5">
            <a:alphaModFix/>
          </a:blip>
          <a:stretch>
            <a:fillRect/>
          </a:stretch>
        </p:blipFill>
        <p:spPr>
          <a:xfrm>
            <a:off x="1237025" y="1202625"/>
            <a:ext cx="8722650" cy="49727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g27b3c5577a3_0_89"/>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Question 1: </a:t>
            </a:r>
            <a:endParaRPr b="1" sz="2000">
              <a:latin typeface="Calibri"/>
              <a:ea typeface="Calibri"/>
              <a:cs typeface="Calibri"/>
              <a:sym typeface="Calibri"/>
            </a:endParaRPr>
          </a:p>
        </p:txBody>
      </p:sp>
      <p:pic>
        <p:nvPicPr>
          <p:cNvPr id="1107" name="Google Shape;1107;g27b3c5577a3_0_89"/>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1108" name="Google Shape;1108;g27b3c5577a3_0_89"/>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1109" name="Google Shape;1109;g27b3c5577a3_0_89"/>
          <p:cNvPicPr preferRelativeResize="0"/>
          <p:nvPr/>
        </p:nvPicPr>
        <p:blipFill>
          <a:blip r:embed="rId5">
            <a:alphaModFix/>
          </a:blip>
          <a:stretch>
            <a:fillRect/>
          </a:stretch>
        </p:blipFill>
        <p:spPr>
          <a:xfrm>
            <a:off x="1808550" y="1453175"/>
            <a:ext cx="8105850" cy="4583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7"/>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237" name="Google Shape;237;p7"/>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pic>
        <p:nvPicPr>
          <p:cNvPr id="238" name="Google Shape;238;p7"/>
          <p:cNvPicPr preferRelativeResize="0"/>
          <p:nvPr/>
        </p:nvPicPr>
        <p:blipFill>
          <a:blip r:embed="rId5">
            <a:alphaModFix/>
          </a:blip>
          <a:stretch>
            <a:fillRect/>
          </a:stretch>
        </p:blipFill>
        <p:spPr>
          <a:xfrm>
            <a:off x="1180725" y="874575"/>
            <a:ext cx="9909951" cy="5544850"/>
          </a:xfrm>
          <a:prstGeom prst="rect">
            <a:avLst/>
          </a:prstGeom>
          <a:noFill/>
          <a:ln>
            <a:noFill/>
          </a:ln>
        </p:spPr>
      </p:pic>
      <p:sp>
        <p:nvSpPr>
          <p:cNvPr id="239" name="Google Shape;239;p7"/>
          <p:cNvSpPr txBox="1"/>
          <p:nvPr/>
        </p:nvSpPr>
        <p:spPr>
          <a:xfrm>
            <a:off x="5998875" y="1926175"/>
            <a:ext cx="1315800" cy="569400"/>
          </a:xfrm>
          <a:prstGeom prst="rect">
            <a:avLst/>
          </a:prstGeom>
          <a:solidFill>
            <a:schemeClr val="lt1"/>
          </a:solid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GB" sz="1200">
                <a:latin typeface="Calibri"/>
                <a:ea typeface="Calibri"/>
                <a:cs typeface="Calibri"/>
                <a:sym typeface="Calibri"/>
              </a:rPr>
              <a:t>Opportunity to increase spend?</a:t>
            </a:r>
            <a:endParaRPr b="1" i="1" sz="1200">
              <a:latin typeface="Calibri"/>
              <a:ea typeface="Calibri"/>
              <a:cs typeface="Calibri"/>
              <a:sym typeface="Calibri"/>
            </a:endParaRPr>
          </a:p>
        </p:txBody>
      </p:sp>
      <p:sp>
        <p:nvSpPr>
          <p:cNvPr id="240" name="Google Shape;240;p7"/>
          <p:cNvSpPr txBox="1"/>
          <p:nvPr/>
        </p:nvSpPr>
        <p:spPr>
          <a:xfrm>
            <a:off x="4519300" y="3824725"/>
            <a:ext cx="1315800" cy="569400"/>
          </a:xfrm>
          <a:prstGeom prst="rect">
            <a:avLst/>
          </a:prstGeom>
          <a:solidFill>
            <a:schemeClr val="lt1"/>
          </a:solid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GB" sz="1200">
                <a:latin typeface="Calibri"/>
                <a:ea typeface="Calibri"/>
                <a:cs typeface="Calibri"/>
                <a:sym typeface="Calibri"/>
              </a:rPr>
              <a:t>Scope to reduce</a:t>
            </a:r>
            <a:r>
              <a:rPr b="1" i="1" lang="en-GB" sz="1200">
                <a:latin typeface="Calibri"/>
                <a:ea typeface="Calibri"/>
                <a:cs typeface="Calibri"/>
                <a:sym typeface="Calibri"/>
              </a:rPr>
              <a:t> spend?</a:t>
            </a:r>
            <a:endParaRPr b="1" i="1" sz="1200">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g27b3c5577a3_0_99"/>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Question 1: </a:t>
            </a:r>
            <a:endParaRPr b="1" sz="2000">
              <a:latin typeface="Calibri"/>
              <a:ea typeface="Calibri"/>
              <a:cs typeface="Calibri"/>
              <a:sym typeface="Calibri"/>
            </a:endParaRPr>
          </a:p>
        </p:txBody>
      </p:sp>
      <p:pic>
        <p:nvPicPr>
          <p:cNvPr id="1116" name="Google Shape;1116;g27b3c5577a3_0_99"/>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1117" name="Google Shape;1117;g27b3c5577a3_0_99"/>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1118" name="Google Shape;1118;g27b3c5577a3_0_99"/>
          <p:cNvPicPr preferRelativeResize="0"/>
          <p:nvPr/>
        </p:nvPicPr>
        <p:blipFill>
          <a:blip r:embed="rId5">
            <a:alphaModFix/>
          </a:blip>
          <a:stretch>
            <a:fillRect/>
          </a:stretch>
        </p:blipFill>
        <p:spPr>
          <a:xfrm>
            <a:off x="2093775" y="1596525"/>
            <a:ext cx="8043275" cy="45081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g27b3c5577a3_0_117"/>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Question 1: </a:t>
            </a:r>
            <a:endParaRPr b="1" sz="2000">
              <a:latin typeface="Calibri"/>
              <a:ea typeface="Calibri"/>
              <a:cs typeface="Calibri"/>
              <a:sym typeface="Calibri"/>
            </a:endParaRPr>
          </a:p>
        </p:txBody>
      </p:sp>
      <p:pic>
        <p:nvPicPr>
          <p:cNvPr id="1125" name="Google Shape;1125;g27b3c5577a3_0_117"/>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1126" name="Google Shape;1126;g27b3c5577a3_0_117"/>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1127" name="Google Shape;1127;g27b3c5577a3_0_117"/>
          <p:cNvPicPr preferRelativeResize="0"/>
          <p:nvPr/>
        </p:nvPicPr>
        <p:blipFill>
          <a:blip r:embed="rId5">
            <a:alphaModFix/>
          </a:blip>
          <a:stretch>
            <a:fillRect/>
          </a:stretch>
        </p:blipFill>
        <p:spPr>
          <a:xfrm>
            <a:off x="1907575" y="1457025"/>
            <a:ext cx="7939025" cy="44135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g27b3c5577a3_0_127"/>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Question 1: </a:t>
            </a:r>
            <a:endParaRPr b="1" sz="2000">
              <a:latin typeface="Calibri"/>
              <a:ea typeface="Calibri"/>
              <a:cs typeface="Calibri"/>
              <a:sym typeface="Calibri"/>
            </a:endParaRPr>
          </a:p>
        </p:txBody>
      </p:sp>
      <p:pic>
        <p:nvPicPr>
          <p:cNvPr id="1134" name="Google Shape;1134;g27b3c5577a3_0_127"/>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1135" name="Google Shape;1135;g27b3c5577a3_0_127"/>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1136" name="Google Shape;1136;g27b3c5577a3_0_127"/>
          <p:cNvPicPr preferRelativeResize="0"/>
          <p:nvPr/>
        </p:nvPicPr>
        <p:blipFill>
          <a:blip r:embed="rId5">
            <a:alphaModFix/>
          </a:blip>
          <a:stretch>
            <a:fillRect/>
          </a:stretch>
        </p:blipFill>
        <p:spPr>
          <a:xfrm>
            <a:off x="710325" y="1349749"/>
            <a:ext cx="6103200" cy="3405950"/>
          </a:xfrm>
          <a:prstGeom prst="rect">
            <a:avLst/>
          </a:prstGeom>
          <a:noFill/>
          <a:ln>
            <a:noFill/>
          </a:ln>
        </p:spPr>
      </p:pic>
      <p:pic>
        <p:nvPicPr>
          <p:cNvPr id="1137" name="Google Shape;1137;g27b3c5577a3_0_127"/>
          <p:cNvPicPr preferRelativeResize="0"/>
          <p:nvPr/>
        </p:nvPicPr>
        <p:blipFill>
          <a:blip r:embed="rId6">
            <a:alphaModFix/>
          </a:blip>
          <a:stretch>
            <a:fillRect/>
          </a:stretch>
        </p:blipFill>
        <p:spPr>
          <a:xfrm>
            <a:off x="6011500" y="3405876"/>
            <a:ext cx="5516649" cy="30786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g27b3c5577a3_0_137"/>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Question 1: </a:t>
            </a:r>
            <a:endParaRPr b="1" sz="2000">
              <a:latin typeface="Calibri"/>
              <a:ea typeface="Calibri"/>
              <a:cs typeface="Calibri"/>
              <a:sym typeface="Calibri"/>
            </a:endParaRPr>
          </a:p>
        </p:txBody>
      </p:sp>
      <p:pic>
        <p:nvPicPr>
          <p:cNvPr id="1144" name="Google Shape;1144;g27b3c5577a3_0_137"/>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1145" name="Google Shape;1145;g27b3c5577a3_0_137"/>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1146" name="Google Shape;1146;g27b3c5577a3_0_137"/>
          <p:cNvPicPr preferRelativeResize="0"/>
          <p:nvPr/>
        </p:nvPicPr>
        <p:blipFill>
          <a:blip r:embed="rId5">
            <a:alphaModFix/>
          </a:blip>
          <a:stretch>
            <a:fillRect/>
          </a:stretch>
        </p:blipFill>
        <p:spPr>
          <a:xfrm>
            <a:off x="2423625" y="1558150"/>
            <a:ext cx="7409974" cy="41516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g27b3c5577a3_0_149"/>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Question 1: </a:t>
            </a:r>
            <a:endParaRPr b="1" sz="2000">
              <a:latin typeface="Calibri"/>
              <a:ea typeface="Calibri"/>
              <a:cs typeface="Calibri"/>
              <a:sym typeface="Calibri"/>
            </a:endParaRPr>
          </a:p>
        </p:txBody>
      </p:sp>
      <p:pic>
        <p:nvPicPr>
          <p:cNvPr id="1153" name="Google Shape;1153;g27b3c5577a3_0_149"/>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1154" name="Google Shape;1154;g27b3c5577a3_0_149"/>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1155" name="Google Shape;1155;g27b3c5577a3_0_149"/>
          <p:cNvPicPr preferRelativeResize="0"/>
          <p:nvPr/>
        </p:nvPicPr>
        <p:blipFill>
          <a:blip r:embed="rId5">
            <a:alphaModFix/>
          </a:blip>
          <a:stretch>
            <a:fillRect/>
          </a:stretch>
        </p:blipFill>
        <p:spPr>
          <a:xfrm>
            <a:off x="152400" y="1142349"/>
            <a:ext cx="6507526" cy="3569350"/>
          </a:xfrm>
          <a:prstGeom prst="rect">
            <a:avLst/>
          </a:prstGeom>
          <a:noFill/>
          <a:ln>
            <a:noFill/>
          </a:ln>
        </p:spPr>
      </p:pic>
      <p:pic>
        <p:nvPicPr>
          <p:cNvPr id="1156" name="Google Shape;1156;g27b3c5577a3_0_149"/>
          <p:cNvPicPr preferRelativeResize="0"/>
          <p:nvPr/>
        </p:nvPicPr>
        <p:blipFill>
          <a:blip r:embed="rId6">
            <a:alphaModFix/>
          </a:blip>
          <a:stretch>
            <a:fillRect/>
          </a:stretch>
        </p:blipFill>
        <p:spPr>
          <a:xfrm>
            <a:off x="5603450" y="3107626"/>
            <a:ext cx="5802401" cy="32749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g27b3c5577a3_0_157"/>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Question 1: </a:t>
            </a:r>
            <a:endParaRPr b="1" sz="2000">
              <a:latin typeface="Calibri"/>
              <a:ea typeface="Calibri"/>
              <a:cs typeface="Calibri"/>
              <a:sym typeface="Calibri"/>
            </a:endParaRPr>
          </a:p>
        </p:txBody>
      </p:sp>
      <p:pic>
        <p:nvPicPr>
          <p:cNvPr id="1163" name="Google Shape;1163;g27b3c5577a3_0_157"/>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1164" name="Google Shape;1164;g27b3c5577a3_0_157"/>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1165" name="Google Shape;1165;g27b3c5577a3_0_157"/>
          <p:cNvPicPr preferRelativeResize="0"/>
          <p:nvPr/>
        </p:nvPicPr>
        <p:blipFill>
          <a:blip r:embed="rId5">
            <a:alphaModFix/>
          </a:blip>
          <a:stretch>
            <a:fillRect/>
          </a:stretch>
        </p:blipFill>
        <p:spPr>
          <a:xfrm>
            <a:off x="2207950" y="1708275"/>
            <a:ext cx="7822375" cy="44605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g27b3c5577a3_0_171"/>
          <p:cNvSpPr txBox="1"/>
          <p:nvPr>
            <p:ph type="title"/>
          </p:nvPr>
        </p:nvSpPr>
        <p:spPr>
          <a:xfrm>
            <a:off x="184934" y="282032"/>
            <a:ext cx="9050400" cy="62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Question 1: </a:t>
            </a:r>
            <a:endParaRPr b="1" sz="2000">
              <a:latin typeface="Calibri"/>
              <a:ea typeface="Calibri"/>
              <a:cs typeface="Calibri"/>
              <a:sym typeface="Calibri"/>
            </a:endParaRPr>
          </a:p>
        </p:txBody>
      </p:sp>
      <p:pic>
        <p:nvPicPr>
          <p:cNvPr id="1172" name="Google Shape;1172;g27b3c5577a3_0_171"/>
          <p:cNvPicPr preferRelativeResize="0"/>
          <p:nvPr/>
        </p:nvPicPr>
        <p:blipFill rotWithShape="1">
          <a:blip r:embed="rId3">
            <a:alphaModFix/>
          </a:blip>
          <a:srcRect b="0" l="0" r="0" t="0"/>
          <a:stretch/>
        </p:blipFill>
        <p:spPr>
          <a:xfrm>
            <a:off x="11194930" y="132104"/>
            <a:ext cx="857855" cy="857855"/>
          </a:xfrm>
          <a:prstGeom prst="rect">
            <a:avLst/>
          </a:prstGeom>
          <a:noFill/>
          <a:ln>
            <a:noFill/>
          </a:ln>
        </p:spPr>
      </p:pic>
      <p:pic>
        <p:nvPicPr>
          <p:cNvPr id="1173" name="Google Shape;1173;g27b3c5577a3_0_171"/>
          <p:cNvPicPr preferRelativeResize="0"/>
          <p:nvPr/>
        </p:nvPicPr>
        <p:blipFill rotWithShape="1">
          <a:blip r:embed="rId4">
            <a:alphaModFix/>
          </a:blip>
          <a:srcRect b="0" l="0" r="0" t="0"/>
          <a:stretch/>
        </p:blipFill>
        <p:spPr>
          <a:xfrm>
            <a:off x="9442189" y="138430"/>
            <a:ext cx="1615503" cy="844100"/>
          </a:xfrm>
          <a:prstGeom prst="rect">
            <a:avLst/>
          </a:prstGeom>
          <a:noFill/>
          <a:ln>
            <a:noFill/>
          </a:ln>
        </p:spPr>
      </p:pic>
      <p:pic>
        <p:nvPicPr>
          <p:cNvPr id="1174" name="Google Shape;1174;g27b3c5577a3_0_171"/>
          <p:cNvPicPr preferRelativeResize="0"/>
          <p:nvPr/>
        </p:nvPicPr>
        <p:blipFill>
          <a:blip r:embed="rId5">
            <a:alphaModFix/>
          </a:blip>
          <a:stretch>
            <a:fillRect/>
          </a:stretch>
        </p:blipFill>
        <p:spPr>
          <a:xfrm>
            <a:off x="2082675" y="1477850"/>
            <a:ext cx="8069075" cy="45631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id="1180" name="Google Shape;1180;g27f3a869d7f_0_105"/>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1181" name="Google Shape;1181;g27f3a869d7f_0_105"/>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
        <p:nvSpPr>
          <p:cNvPr id="1182" name="Google Shape;1182;g27f3a869d7f_0_105"/>
          <p:cNvSpPr txBox="1"/>
          <p:nvPr>
            <p:ph type="title"/>
          </p:nvPr>
        </p:nvSpPr>
        <p:spPr>
          <a:xfrm>
            <a:off x="184925" y="53425"/>
            <a:ext cx="10045200" cy="1083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Not matched by funding</a:t>
            </a:r>
            <a:endParaRPr b="1" sz="1600">
              <a:latin typeface="Calibri"/>
              <a:ea typeface="Calibri"/>
              <a:cs typeface="Calibri"/>
              <a:sym typeface="Calibri"/>
            </a:endParaRPr>
          </a:p>
        </p:txBody>
      </p:sp>
      <p:sp>
        <p:nvSpPr>
          <p:cNvPr id="1183" name="Google Shape;1183;g27f3a869d7f_0_105"/>
          <p:cNvSpPr txBox="1"/>
          <p:nvPr/>
        </p:nvSpPr>
        <p:spPr>
          <a:xfrm>
            <a:off x="9196400" y="3566125"/>
            <a:ext cx="2615400" cy="1440000"/>
          </a:xfrm>
          <a:prstGeom prst="rect">
            <a:avLst/>
          </a:prstGeom>
          <a:solidFill>
            <a:srgbClr val="FEE5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Close Faster and Unfair Advantage can’t match the max reach of Closer Twins but they do continue to increase over time</a:t>
            </a:r>
            <a:endParaRPr b="1" sz="1600">
              <a:latin typeface="Calibri"/>
              <a:ea typeface="Calibri"/>
              <a:cs typeface="Calibri"/>
              <a:sym typeface="Calibri"/>
            </a:endParaRPr>
          </a:p>
        </p:txBody>
      </p:sp>
      <p:sp>
        <p:nvSpPr>
          <p:cNvPr id="1184" name="Google Shape;1184;g27f3a869d7f_0_105"/>
          <p:cNvSpPr txBox="1"/>
          <p:nvPr/>
        </p:nvSpPr>
        <p:spPr>
          <a:xfrm>
            <a:off x="9196400" y="2042125"/>
            <a:ext cx="2615400" cy="1440000"/>
          </a:xfrm>
          <a:prstGeom prst="rect">
            <a:avLst/>
          </a:prstGeom>
          <a:solidFill>
            <a:srgbClr val="FEE5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Closer Twins better for completions for audiences 1-3 but consider value for brand and industry awareness of reach</a:t>
            </a:r>
            <a:endParaRPr b="1" sz="1600">
              <a:latin typeface="Calibri"/>
              <a:ea typeface="Calibri"/>
              <a:cs typeface="Calibri"/>
              <a:sym typeface="Calibri"/>
            </a:endParaRPr>
          </a:p>
        </p:txBody>
      </p:sp>
      <p:pic>
        <p:nvPicPr>
          <p:cNvPr id="1185" name="Google Shape;1185;g27f3a869d7f_0_105"/>
          <p:cNvPicPr preferRelativeResize="0"/>
          <p:nvPr/>
        </p:nvPicPr>
        <p:blipFill>
          <a:blip r:embed="rId5">
            <a:alphaModFix/>
          </a:blip>
          <a:stretch>
            <a:fillRect/>
          </a:stretch>
        </p:blipFill>
        <p:spPr>
          <a:xfrm>
            <a:off x="594825" y="1558150"/>
            <a:ext cx="7409974" cy="41516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pic>
        <p:nvPicPr>
          <p:cNvPr id="1191" name="Google Shape;1191;g27f3a869d7f_0_115"/>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1192" name="Google Shape;1192;g27f3a869d7f_0_115"/>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
        <p:nvSpPr>
          <p:cNvPr id="1193" name="Google Shape;1193;g27f3a869d7f_0_115"/>
          <p:cNvSpPr txBox="1"/>
          <p:nvPr>
            <p:ph type="title"/>
          </p:nvPr>
        </p:nvSpPr>
        <p:spPr>
          <a:xfrm>
            <a:off x="184925" y="53425"/>
            <a:ext cx="10045200" cy="1083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1" lang="en-GB" sz="2400">
                <a:latin typeface="Calibri"/>
                <a:ea typeface="Calibri"/>
                <a:cs typeface="Calibri"/>
                <a:sym typeface="Calibri"/>
              </a:rPr>
              <a:t>Not matched by funding</a:t>
            </a:r>
            <a:endParaRPr b="1" sz="1600">
              <a:latin typeface="Calibri"/>
              <a:ea typeface="Calibri"/>
              <a:cs typeface="Calibri"/>
              <a:sym typeface="Calibri"/>
            </a:endParaRPr>
          </a:p>
        </p:txBody>
      </p:sp>
      <p:sp>
        <p:nvSpPr>
          <p:cNvPr id="1194" name="Google Shape;1194;g27f3a869d7f_0_115"/>
          <p:cNvSpPr txBox="1"/>
          <p:nvPr/>
        </p:nvSpPr>
        <p:spPr>
          <a:xfrm>
            <a:off x="9196400" y="3108925"/>
            <a:ext cx="2615400" cy="1851900"/>
          </a:xfrm>
          <a:prstGeom prst="rect">
            <a:avLst/>
          </a:prstGeom>
          <a:solidFill>
            <a:srgbClr val="FEE5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Close Faster and Unfair advantage continue to increase their impressions over time unlike Closer Twins and Unfair Advantage grows to match Closer Twins at its highest</a:t>
            </a:r>
            <a:endParaRPr b="1" sz="1600">
              <a:latin typeface="Calibri"/>
              <a:ea typeface="Calibri"/>
              <a:cs typeface="Calibri"/>
              <a:sym typeface="Calibri"/>
            </a:endParaRPr>
          </a:p>
        </p:txBody>
      </p:sp>
      <p:sp>
        <p:nvSpPr>
          <p:cNvPr id="1195" name="Google Shape;1195;g27f3a869d7f_0_115"/>
          <p:cNvSpPr txBox="1"/>
          <p:nvPr/>
        </p:nvSpPr>
        <p:spPr>
          <a:xfrm>
            <a:off x="9196400" y="1280125"/>
            <a:ext cx="2615400" cy="1635000"/>
          </a:xfrm>
          <a:prstGeom prst="rect">
            <a:avLst/>
          </a:prstGeom>
          <a:solidFill>
            <a:srgbClr val="FEE5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Closer Twins better for completions for audiences 1-3 but consider value for brand and industry awareness of increasing impressions</a:t>
            </a:r>
            <a:endParaRPr b="1" sz="1600">
              <a:latin typeface="Calibri"/>
              <a:ea typeface="Calibri"/>
              <a:cs typeface="Calibri"/>
              <a:sym typeface="Calibri"/>
            </a:endParaRPr>
          </a:p>
        </p:txBody>
      </p:sp>
      <p:sp>
        <p:nvSpPr>
          <p:cNvPr id="1196" name="Google Shape;1196;g27f3a869d7f_0_115"/>
          <p:cNvSpPr txBox="1"/>
          <p:nvPr/>
        </p:nvSpPr>
        <p:spPr>
          <a:xfrm>
            <a:off x="9196400" y="5090125"/>
            <a:ext cx="2615400" cy="1279800"/>
          </a:xfrm>
          <a:prstGeom prst="rect">
            <a:avLst/>
          </a:prstGeom>
          <a:solidFill>
            <a:srgbClr val="FEE5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Unfair Advantage had less spend for its campaign and resulted in more impressions over time</a:t>
            </a:r>
            <a:endParaRPr b="1" sz="1600">
              <a:latin typeface="Calibri"/>
              <a:ea typeface="Calibri"/>
              <a:cs typeface="Calibri"/>
              <a:sym typeface="Calibri"/>
            </a:endParaRPr>
          </a:p>
        </p:txBody>
      </p:sp>
      <p:pic>
        <p:nvPicPr>
          <p:cNvPr id="1197" name="Google Shape;1197;g27f3a869d7f_0_115"/>
          <p:cNvPicPr preferRelativeResize="0"/>
          <p:nvPr/>
        </p:nvPicPr>
        <p:blipFill>
          <a:blip r:embed="rId5">
            <a:alphaModFix/>
          </a:blip>
          <a:stretch>
            <a:fillRect/>
          </a:stretch>
        </p:blipFill>
        <p:spPr>
          <a:xfrm>
            <a:off x="304800" y="1289125"/>
            <a:ext cx="8391458" cy="46999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g27f3a869d7f_0_42"/>
          <p:cNvSpPr txBox="1"/>
          <p:nvPr>
            <p:ph type="title"/>
          </p:nvPr>
        </p:nvSpPr>
        <p:spPr>
          <a:xfrm>
            <a:off x="1556525" y="2491825"/>
            <a:ext cx="9050400" cy="151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Font typeface="Calibri"/>
              <a:buNone/>
            </a:pPr>
            <a:r>
              <a:rPr b="1" lang="en-GB" sz="3100">
                <a:latin typeface="Calibri"/>
                <a:ea typeface="Calibri"/>
                <a:cs typeface="Calibri"/>
                <a:sym typeface="Calibri"/>
              </a:rPr>
              <a:t>QUESTION 2</a:t>
            </a:r>
            <a:endParaRPr b="1" sz="3100">
              <a:latin typeface="Calibri"/>
              <a:ea typeface="Calibri"/>
              <a:cs typeface="Calibri"/>
              <a:sym typeface="Calibri"/>
            </a:endParaRPr>
          </a:p>
          <a:p>
            <a:pPr indent="0" lvl="0" marL="0" rtl="0" algn="ctr">
              <a:lnSpc>
                <a:spcPct val="90000"/>
              </a:lnSpc>
              <a:spcBef>
                <a:spcPts val="0"/>
              </a:spcBef>
              <a:spcAft>
                <a:spcPts val="0"/>
              </a:spcAft>
              <a:buClr>
                <a:schemeClr val="dk1"/>
              </a:buClr>
              <a:buSzPts val="2400"/>
              <a:buFont typeface="Calibri"/>
              <a:buNone/>
            </a:pPr>
            <a:r>
              <a:t/>
            </a:r>
            <a:endParaRPr b="1" sz="3100">
              <a:latin typeface="Calibri"/>
              <a:ea typeface="Calibri"/>
              <a:cs typeface="Calibri"/>
              <a:sym typeface="Calibri"/>
            </a:endParaRPr>
          </a:p>
          <a:p>
            <a:pPr indent="0" lvl="0" marL="0" rtl="0" algn="ctr">
              <a:spcBef>
                <a:spcPts val="0"/>
              </a:spcBef>
              <a:spcAft>
                <a:spcPts val="0"/>
              </a:spcAft>
              <a:buClr>
                <a:schemeClr val="dk1"/>
              </a:buClr>
              <a:buSzPts val="2400"/>
              <a:buFont typeface="Calibri"/>
              <a:buNone/>
            </a:pPr>
            <a:r>
              <a:rPr b="1" lang="en-GB" sz="2000">
                <a:solidFill>
                  <a:srgbClr val="1F1F1F"/>
                </a:solidFill>
                <a:latin typeface="Calibri"/>
                <a:ea typeface="Calibri"/>
                <a:cs typeface="Calibri"/>
                <a:sym typeface="Calibri"/>
              </a:rPr>
              <a:t>What impact does size and focus of the brokers </a:t>
            </a:r>
            <a:r>
              <a:rPr b="1" i="1" lang="en-GB" sz="2000">
                <a:solidFill>
                  <a:srgbClr val="1F1F1F"/>
                </a:solidFill>
                <a:latin typeface="Calibri"/>
                <a:ea typeface="Calibri"/>
                <a:cs typeface="Calibri"/>
                <a:sym typeface="Calibri"/>
              </a:rPr>
              <a:t>and </a:t>
            </a:r>
            <a:r>
              <a:rPr b="1" lang="en-GB" sz="2000">
                <a:solidFill>
                  <a:srgbClr val="1F1F1F"/>
                </a:solidFill>
                <a:latin typeface="Calibri"/>
                <a:ea typeface="Calibri"/>
                <a:cs typeface="Calibri"/>
                <a:sym typeface="Calibri"/>
              </a:rPr>
              <a:t>location have?</a:t>
            </a:r>
            <a:endParaRPr b="1" sz="2000">
              <a:latin typeface="Calibri"/>
              <a:ea typeface="Calibri"/>
              <a:cs typeface="Calibri"/>
              <a:sym typeface="Calibri"/>
            </a:endParaRPr>
          </a:p>
        </p:txBody>
      </p:sp>
      <p:pic>
        <p:nvPicPr>
          <p:cNvPr id="1204" name="Google Shape;1204;g27f3a869d7f_0_42"/>
          <p:cNvPicPr preferRelativeResize="0"/>
          <p:nvPr/>
        </p:nvPicPr>
        <p:blipFill rotWithShape="1">
          <a:blip r:embed="rId3">
            <a:alphaModFix/>
          </a:blip>
          <a:srcRect b="0" l="0" r="0" t="0"/>
          <a:stretch/>
        </p:blipFill>
        <p:spPr>
          <a:xfrm>
            <a:off x="11483722" y="132100"/>
            <a:ext cx="569054" cy="516625"/>
          </a:xfrm>
          <a:prstGeom prst="rect">
            <a:avLst/>
          </a:prstGeom>
          <a:noFill/>
          <a:ln>
            <a:noFill/>
          </a:ln>
        </p:spPr>
      </p:pic>
      <p:pic>
        <p:nvPicPr>
          <p:cNvPr id="1205" name="Google Shape;1205;g27f3a869d7f_0_42"/>
          <p:cNvPicPr preferRelativeResize="0"/>
          <p:nvPr/>
        </p:nvPicPr>
        <p:blipFill rotWithShape="1">
          <a:blip r:embed="rId4">
            <a:alphaModFix/>
          </a:blip>
          <a:srcRect b="0" l="0" r="0" t="0"/>
          <a:stretch/>
        </p:blipFill>
        <p:spPr>
          <a:xfrm>
            <a:off x="10321050" y="135910"/>
            <a:ext cx="1071636" cy="50834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2023-03-31T16:46:27Z</dcterms:created>
  <dc:creator>Michael Gray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